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36"/>
  </p:notesMasterIdLst>
  <p:handoutMasterIdLst>
    <p:handoutMasterId r:id="rId37"/>
  </p:handoutMasterIdLst>
  <p:sldIdLst>
    <p:sldId id="256" r:id="rId2"/>
    <p:sldId id="296" r:id="rId3"/>
    <p:sldId id="257" r:id="rId4"/>
    <p:sldId id="258" r:id="rId5"/>
    <p:sldId id="270" r:id="rId6"/>
    <p:sldId id="311" r:id="rId7"/>
    <p:sldId id="313" r:id="rId8"/>
    <p:sldId id="289" r:id="rId9"/>
    <p:sldId id="290" r:id="rId10"/>
    <p:sldId id="315" r:id="rId11"/>
    <p:sldId id="301" r:id="rId12"/>
    <p:sldId id="323" r:id="rId13"/>
    <p:sldId id="316" r:id="rId14"/>
    <p:sldId id="317" r:id="rId15"/>
    <p:sldId id="308" r:id="rId16"/>
    <p:sldId id="309" r:id="rId17"/>
    <p:sldId id="310" r:id="rId18"/>
    <p:sldId id="319" r:id="rId19"/>
    <p:sldId id="320" r:id="rId20"/>
    <p:sldId id="321" r:id="rId21"/>
    <p:sldId id="322" r:id="rId22"/>
    <p:sldId id="267" r:id="rId23"/>
    <p:sldId id="268" r:id="rId24"/>
    <p:sldId id="275" r:id="rId25"/>
    <p:sldId id="279" r:id="rId26"/>
    <p:sldId id="305" r:id="rId27"/>
    <p:sldId id="304" r:id="rId28"/>
    <p:sldId id="265" r:id="rId29"/>
    <p:sldId id="271" r:id="rId30"/>
    <p:sldId id="263" r:id="rId31"/>
    <p:sldId id="264" r:id="rId32"/>
    <p:sldId id="260" r:id="rId33"/>
    <p:sldId id="300" r:id="rId34"/>
    <p:sldId id="292" r:id="rId35"/>
  </p:sldIdLst>
  <p:sldSz cx="12801600" cy="9601200" type="A3"/>
  <p:notesSz cx="14449425" cy="10020300"/>
  <p:defaultTextStyle>
    <a:defPPr>
      <a:defRPr lang="en-US"/>
    </a:defPPr>
    <a:lvl1pPr marL="0" algn="l" defTabSz="1126135" rtl="0" eaLnBrk="1" latinLnBrk="0" hangingPunct="1">
      <a:defRPr sz="2218" kern="1200">
        <a:solidFill>
          <a:schemeClr val="tx1"/>
        </a:solidFill>
        <a:latin typeface="+mn-lt"/>
        <a:ea typeface="+mn-ea"/>
        <a:cs typeface="+mn-cs"/>
      </a:defRPr>
    </a:lvl1pPr>
    <a:lvl2pPr marL="563066" algn="l" defTabSz="1126135" rtl="0" eaLnBrk="1" latinLnBrk="0" hangingPunct="1">
      <a:defRPr sz="2218" kern="1200">
        <a:solidFill>
          <a:schemeClr val="tx1"/>
        </a:solidFill>
        <a:latin typeface="+mn-lt"/>
        <a:ea typeface="+mn-ea"/>
        <a:cs typeface="+mn-cs"/>
      </a:defRPr>
    </a:lvl2pPr>
    <a:lvl3pPr marL="1126135" algn="l" defTabSz="1126135" rtl="0" eaLnBrk="1" latinLnBrk="0" hangingPunct="1">
      <a:defRPr sz="2218" kern="1200">
        <a:solidFill>
          <a:schemeClr val="tx1"/>
        </a:solidFill>
        <a:latin typeface="+mn-lt"/>
        <a:ea typeface="+mn-ea"/>
        <a:cs typeface="+mn-cs"/>
      </a:defRPr>
    </a:lvl3pPr>
    <a:lvl4pPr marL="1689202" algn="l" defTabSz="1126135" rtl="0" eaLnBrk="1" latinLnBrk="0" hangingPunct="1">
      <a:defRPr sz="2218" kern="1200">
        <a:solidFill>
          <a:schemeClr val="tx1"/>
        </a:solidFill>
        <a:latin typeface="+mn-lt"/>
        <a:ea typeface="+mn-ea"/>
        <a:cs typeface="+mn-cs"/>
      </a:defRPr>
    </a:lvl4pPr>
    <a:lvl5pPr marL="2252271" algn="l" defTabSz="1126135" rtl="0" eaLnBrk="1" latinLnBrk="0" hangingPunct="1">
      <a:defRPr sz="2218" kern="1200">
        <a:solidFill>
          <a:schemeClr val="tx1"/>
        </a:solidFill>
        <a:latin typeface="+mn-lt"/>
        <a:ea typeface="+mn-ea"/>
        <a:cs typeface="+mn-cs"/>
      </a:defRPr>
    </a:lvl5pPr>
    <a:lvl6pPr marL="2815337" algn="l" defTabSz="1126135" rtl="0" eaLnBrk="1" latinLnBrk="0" hangingPunct="1">
      <a:defRPr sz="2218" kern="1200">
        <a:solidFill>
          <a:schemeClr val="tx1"/>
        </a:solidFill>
        <a:latin typeface="+mn-lt"/>
        <a:ea typeface="+mn-ea"/>
        <a:cs typeface="+mn-cs"/>
      </a:defRPr>
    </a:lvl6pPr>
    <a:lvl7pPr marL="3378404" algn="l" defTabSz="1126135" rtl="0" eaLnBrk="1" latinLnBrk="0" hangingPunct="1">
      <a:defRPr sz="2218" kern="1200">
        <a:solidFill>
          <a:schemeClr val="tx1"/>
        </a:solidFill>
        <a:latin typeface="+mn-lt"/>
        <a:ea typeface="+mn-ea"/>
        <a:cs typeface="+mn-cs"/>
      </a:defRPr>
    </a:lvl7pPr>
    <a:lvl8pPr marL="3941472" algn="l" defTabSz="1126135" rtl="0" eaLnBrk="1" latinLnBrk="0" hangingPunct="1">
      <a:defRPr sz="2218" kern="1200">
        <a:solidFill>
          <a:schemeClr val="tx1"/>
        </a:solidFill>
        <a:latin typeface="+mn-lt"/>
        <a:ea typeface="+mn-ea"/>
        <a:cs typeface="+mn-cs"/>
      </a:defRPr>
    </a:lvl8pPr>
    <a:lvl9pPr marL="4504540" algn="l" defTabSz="1126135" rtl="0" eaLnBrk="1" latinLnBrk="0" hangingPunct="1">
      <a:defRPr sz="221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C5C5"/>
    <a:srgbClr val="66FFFF"/>
    <a:srgbClr val="66FF33"/>
    <a:srgbClr val="FFFFFF"/>
    <a:srgbClr val="000099"/>
    <a:srgbClr val="FF33CC"/>
    <a:srgbClr val="FFFF66"/>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434" autoAdjust="0"/>
  </p:normalViewPr>
  <p:slideViewPr>
    <p:cSldViewPr snapToGrid="0">
      <p:cViewPr varScale="1">
        <p:scale>
          <a:sx n="53" d="100"/>
          <a:sy n="53" d="100"/>
        </p:scale>
        <p:origin x="11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Sheet1!$B$1</c:f>
              <c:strCache>
                <c:ptCount val="1"/>
                <c:pt idx="0">
                  <c:v>Annual Turn Over</c:v>
                </c:pt>
              </c:strCache>
            </c:strRef>
          </c:tx>
          <c:spPr>
            <a:solidFill>
              <a:srgbClr val="00B050"/>
            </a:solidFill>
            <a:ln w="9525" cap="flat" cmpd="sng" algn="ctr">
              <a:solidFill>
                <a:schemeClr val="accent6">
                  <a:shade val="95000"/>
                </a:schemeClr>
              </a:solidFill>
              <a:round/>
            </a:ln>
            <a:effectLst/>
          </c:spPr>
          <c:invertIfNegative val="0"/>
          <c:dLbls>
            <c:dLbl>
              <c:idx val="2"/>
              <c:layout>
                <c:manualLayout>
                  <c:x val="-2.0075693307393827E-17"/>
                  <c:y val="5.6814989293881239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8.8944798844755139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0950504667371983E-3"/>
                  <c:y val="7.40299377871488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8.055426313188906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
                  <c:y val="1.6685402879784927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2851514002117154E-3"/>
                  <c:y val="5.0910488331334398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3.8326766335804153E-3"/>
                  <c:y val="-8.9834112088778056E-4"/>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Times New Roman" panose="02020603050405020304" pitchFamily="18"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3.4220327085538703E-2"/>
                      <c:h val="4.4449897102415335E-2"/>
                    </c:manualLayout>
                  </c15:layout>
                </c:ext>
              </c:extLst>
            </c:dLbl>
            <c:dLbl>
              <c:idx val="9"/>
              <c:layout>
                <c:manualLayout>
                  <c:x val="0"/>
                  <c:y val="-4.2713984598981037E-5"/>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1.0950504667373189E-3"/>
                  <c:y val="5.0910488331334398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0"/>
                  <c:y val="1.6685402879784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2.1901009334743165E-3"/>
                  <c:y val="-3.465222529753928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0"/>
                  <c:y val="5.0910488331334398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0"/>
                  <c:y val="3.379794560555966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Times New Roman" panose="02020603050405020304" pitchFamily="18"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Sheet1!$A$2:$A$16</c:f>
              <c:strCache>
                <c:ptCount val="15"/>
                <c:pt idx="0">
                  <c:v>2006-07</c:v>
                </c:pt>
                <c:pt idx="1">
                  <c:v>2007-08</c:v>
                </c:pt>
                <c:pt idx="2">
                  <c:v>2008-09</c:v>
                </c:pt>
                <c:pt idx="3">
                  <c:v>2009-10</c:v>
                </c:pt>
                <c:pt idx="4">
                  <c:v>2010-11</c:v>
                </c:pt>
                <c:pt idx="5">
                  <c:v>2011-12</c:v>
                </c:pt>
                <c:pt idx="6">
                  <c:v>2012-13</c:v>
                </c:pt>
                <c:pt idx="7">
                  <c:v>2013-14</c:v>
                </c:pt>
                <c:pt idx="8">
                  <c:v>2014-15</c:v>
                </c:pt>
                <c:pt idx="9">
                  <c:v>2015-16</c:v>
                </c:pt>
                <c:pt idx="10">
                  <c:v>2016-17</c:v>
                </c:pt>
                <c:pt idx="11">
                  <c:v>2017-18</c:v>
                </c:pt>
                <c:pt idx="12">
                  <c:v>2018-19</c:v>
                </c:pt>
                <c:pt idx="13">
                  <c:v>2019-20</c:v>
                </c:pt>
                <c:pt idx="14">
                  <c:v>2020-21</c:v>
                </c:pt>
              </c:strCache>
            </c:strRef>
          </c:cat>
          <c:val>
            <c:numRef>
              <c:f>Sheet1!$B$2:$B$16</c:f>
              <c:numCache>
                <c:formatCode>General</c:formatCode>
                <c:ptCount val="15"/>
                <c:pt idx="0">
                  <c:v>0.53</c:v>
                </c:pt>
                <c:pt idx="1">
                  <c:v>1.32</c:v>
                </c:pt>
                <c:pt idx="2">
                  <c:v>3.62</c:v>
                </c:pt>
                <c:pt idx="3">
                  <c:v>4.8600000000000003</c:v>
                </c:pt>
                <c:pt idx="4">
                  <c:v>6.5</c:v>
                </c:pt>
                <c:pt idx="5">
                  <c:v>9.5</c:v>
                </c:pt>
                <c:pt idx="6">
                  <c:v>18</c:v>
                </c:pt>
                <c:pt idx="7">
                  <c:v>29</c:v>
                </c:pt>
                <c:pt idx="8">
                  <c:v>48</c:v>
                </c:pt>
                <c:pt idx="9">
                  <c:v>70</c:v>
                </c:pt>
                <c:pt idx="10">
                  <c:v>75</c:v>
                </c:pt>
                <c:pt idx="11">
                  <c:v>90</c:v>
                </c:pt>
                <c:pt idx="12">
                  <c:v>98</c:v>
                </c:pt>
                <c:pt idx="13">
                  <c:v>95</c:v>
                </c:pt>
                <c:pt idx="14">
                  <c:v>125</c:v>
                </c:pt>
              </c:numCache>
            </c:numRef>
          </c:val>
        </c:ser>
        <c:dLbls>
          <c:dLblPos val="inEnd"/>
          <c:showLegendKey val="0"/>
          <c:showVal val="1"/>
          <c:showCatName val="0"/>
          <c:showSerName val="0"/>
          <c:showPercent val="0"/>
          <c:showBubbleSize val="0"/>
        </c:dLbls>
        <c:gapWidth val="100"/>
        <c:overlap val="-24"/>
        <c:axId val="-1664390608"/>
        <c:axId val="-1664398768"/>
      </c:barChart>
      <c:catAx>
        <c:axId val="-1664390608"/>
        <c:scaling>
          <c:orientation val="minMax"/>
        </c:scaling>
        <c:delete val="0"/>
        <c:axPos val="b"/>
        <c:numFmt formatCode="General" sourceLinked="1"/>
        <c:majorTickMark val="none"/>
        <c:minorTickMark val="none"/>
        <c:tickLblPos val="nextTo"/>
        <c:spPr>
          <a:solidFill>
            <a:schemeClr val="bg1"/>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mn-cs"/>
              </a:defRPr>
            </a:pPr>
            <a:endParaRPr lang="en-US"/>
          </a:p>
        </c:txPr>
        <c:crossAx val="-1664398768"/>
        <c:crosses val="autoZero"/>
        <c:auto val="1"/>
        <c:lblAlgn val="ctr"/>
        <c:lblOffset val="100"/>
        <c:noMultiLvlLbl val="0"/>
      </c:catAx>
      <c:valAx>
        <c:axId val="-1664398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Times New Roman" panose="02020603050405020304" pitchFamily="18" charset="0"/>
                <a:ea typeface="+mn-ea"/>
                <a:cs typeface="+mn-cs"/>
              </a:defRPr>
            </a:pPr>
            <a:endParaRPr lang="en-US"/>
          </a:p>
        </c:txPr>
        <c:crossAx val="-1664390608"/>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rgbClr val="00B050"/>
              </a:solidFill>
              <a:latin typeface="Times New Roman" panose="02020603050405020304" pitchFamily="18"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5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B98143EB-0276-4FE3-9E81-AAF2B822890C}"/>
              </a:ext>
            </a:extLst>
          </p:cNvPr>
          <p:cNvSpPr>
            <a:spLocks noGrp="1"/>
          </p:cNvSpPr>
          <p:nvPr>
            <p:ph type="hdr" sz="quarter"/>
          </p:nvPr>
        </p:nvSpPr>
        <p:spPr>
          <a:xfrm>
            <a:off x="0" y="0"/>
            <a:ext cx="6261100" cy="5016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289F7DFA-E929-46CA-BEC1-F1690974D495}"/>
              </a:ext>
            </a:extLst>
          </p:cNvPr>
          <p:cNvSpPr>
            <a:spLocks noGrp="1"/>
          </p:cNvSpPr>
          <p:nvPr>
            <p:ph type="dt" sz="quarter" idx="1"/>
          </p:nvPr>
        </p:nvSpPr>
        <p:spPr>
          <a:xfrm>
            <a:off x="8185150" y="0"/>
            <a:ext cx="6261100" cy="501650"/>
          </a:xfrm>
          <a:prstGeom prst="rect">
            <a:avLst/>
          </a:prstGeom>
        </p:spPr>
        <p:txBody>
          <a:bodyPr vert="horz" lIns="91440" tIns="45720" rIns="91440" bIns="45720" rtlCol="0"/>
          <a:lstStyle>
            <a:lvl1pPr algn="r">
              <a:defRPr sz="1200"/>
            </a:lvl1pPr>
          </a:lstStyle>
          <a:p>
            <a:fld id="{FF1867C5-10B4-4628-9167-754325075915}" type="datetimeFigureOut">
              <a:rPr lang="en-US" smtClean="0"/>
              <a:t>7/20/2020</a:t>
            </a:fld>
            <a:endParaRPr lang="en-US"/>
          </a:p>
        </p:txBody>
      </p:sp>
      <p:sp>
        <p:nvSpPr>
          <p:cNvPr id="4" name="Footer Placeholder 3">
            <a:extLst>
              <a:ext uri="{FF2B5EF4-FFF2-40B4-BE49-F238E27FC236}">
                <a16:creationId xmlns="" xmlns:a16="http://schemas.microsoft.com/office/drawing/2014/main" id="{190E6BAE-B50B-4C71-B8E4-0D3E9BD8BCD9}"/>
              </a:ext>
            </a:extLst>
          </p:cNvPr>
          <p:cNvSpPr>
            <a:spLocks noGrp="1"/>
          </p:cNvSpPr>
          <p:nvPr>
            <p:ph type="ftr" sz="quarter" idx="2"/>
          </p:nvPr>
        </p:nvSpPr>
        <p:spPr>
          <a:xfrm>
            <a:off x="0" y="9518650"/>
            <a:ext cx="6261100" cy="5016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049AABDC-823A-4DAE-BCAD-9C62DEEFE77F}"/>
              </a:ext>
            </a:extLst>
          </p:cNvPr>
          <p:cNvSpPr>
            <a:spLocks noGrp="1"/>
          </p:cNvSpPr>
          <p:nvPr>
            <p:ph type="sldNum" sz="quarter" idx="3"/>
          </p:nvPr>
        </p:nvSpPr>
        <p:spPr>
          <a:xfrm>
            <a:off x="8185150" y="9518650"/>
            <a:ext cx="6261100" cy="501650"/>
          </a:xfrm>
          <a:prstGeom prst="rect">
            <a:avLst/>
          </a:prstGeom>
        </p:spPr>
        <p:txBody>
          <a:bodyPr vert="horz" lIns="91440" tIns="45720" rIns="91440" bIns="45720" rtlCol="0" anchor="b"/>
          <a:lstStyle>
            <a:lvl1pPr algn="r">
              <a:defRPr sz="1200"/>
            </a:lvl1pPr>
          </a:lstStyle>
          <a:p>
            <a:fld id="{E9124888-F7DC-4CC0-B285-97BCB94485B3}" type="slidenum">
              <a:rPr lang="en-US" smtClean="0"/>
              <a:t>‹#›</a:t>
            </a:fld>
            <a:endParaRPr lang="en-US"/>
          </a:p>
        </p:txBody>
      </p:sp>
    </p:spTree>
    <p:extLst>
      <p:ext uri="{BB962C8B-B14F-4D97-AF65-F5344CB8AC3E}">
        <p14:creationId xmlns:p14="http://schemas.microsoft.com/office/powerpoint/2010/main" val="4243469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6261418" cy="502755"/>
          </a:xfrm>
          <a:prstGeom prst="rect">
            <a:avLst/>
          </a:prstGeom>
        </p:spPr>
        <p:txBody>
          <a:bodyPr vert="horz" lIns="139805" tIns="69902" rIns="139805" bIns="69902" rtlCol="0"/>
          <a:lstStyle>
            <a:lvl1pPr algn="l">
              <a:defRPr sz="1800"/>
            </a:lvl1pPr>
          </a:lstStyle>
          <a:p>
            <a:endParaRPr lang="en-US"/>
          </a:p>
        </p:txBody>
      </p:sp>
      <p:sp>
        <p:nvSpPr>
          <p:cNvPr id="3" name="Date Placeholder 2"/>
          <p:cNvSpPr>
            <a:spLocks noGrp="1"/>
          </p:cNvSpPr>
          <p:nvPr>
            <p:ph type="dt" idx="1"/>
          </p:nvPr>
        </p:nvSpPr>
        <p:spPr>
          <a:xfrm>
            <a:off x="8184663" y="0"/>
            <a:ext cx="6261418" cy="502755"/>
          </a:xfrm>
          <a:prstGeom prst="rect">
            <a:avLst/>
          </a:prstGeom>
        </p:spPr>
        <p:txBody>
          <a:bodyPr vert="horz" lIns="139805" tIns="69902" rIns="139805" bIns="69902" rtlCol="0"/>
          <a:lstStyle>
            <a:lvl1pPr algn="r">
              <a:defRPr sz="1800"/>
            </a:lvl1pPr>
          </a:lstStyle>
          <a:p>
            <a:fld id="{32F979A7-3553-492E-BFFE-622DDC3A25E2}" type="datetimeFigureOut">
              <a:rPr lang="en-US" smtClean="0"/>
              <a:t>7/20/2020</a:t>
            </a:fld>
            <a:endParaRPr lang="en-US"/>
          </a:p>
        </p:txBody>
      </p:sp>
      <p:sp>
        <p:nvSpPr>
          <p:cNvPr id="4" name="Slide Image Placeholder 3"/>
          <p:cNvSpPr>
            <a:spLocks noGrp="1" noRot="1" noChangeAspect="1"/>
          </p:cNvSpPr>
          <p:nvPr>
            <p:ph type="sldImg" idx="2"/>
          </p:nvPr>
        </p:nvSpPr>
        <p:spPr>
          <a:xfrm>
            <a:off x="4968875" y="1250950"/>
            <a:ext cx="4511675" cy="3382963"/>
          </a:xfrm>
          <a:prstGeom prst="rect">
            <a:avLst/>
          </a:prstGeom>
          <a:noFill/>
          <a:ln w="12700">
            <a:solidFill>
              <a:prstClr val="black"/>
            </a:solidFill>
          </a:ln>
        </p:spPr>
        <p:txBody>
          <a:bodyPr vert="horz" lIns="139805" tIns="69902" rIns="139805" bIns="69902" rtlCol="0" anchor="ctr"/>
          <a:lstStyle/>
          <a:p>
            <a:endParaRPr lang="en-US"/>
          </a:p>
        </p:txBody>
      </p:sp>
      <p:sp>
        <p:nvSpPr>
          <p:cNvPr id="5" name="Notes Placeholder 4"/>
          <p:cNvSpPr>
            <a:spLocks noGrp="1"/>
          </p:cNvSpPr>
          <p:nvPr>
            <p:ph type="body" sz="quarter" idx="3"/>
          </p:nvPr>
        </p:nvSpPr>
        <p:spPr>
          <a:xfrm>
            <a:off x="1444944" y="4822270"/>
            <a:ext cx="11559540" cy="3945493"/>
          </a:xfrm>
          <a:prstGeom prst="rect">
            <a:avLst/>
          </a:prstGeom>
        </p:spPr>
        <p:txBody>
          <a:bodyPr vert="horz" lIns="139805" tIns="69902" rIns="139805" bIns="6990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517547"/>
            <a:ext cx="6261418" cy="502754"/>
          </a:xfrm>
          <a:prstGeom prst="rect">
            <a:avLst/>
          </a:prstGeom>
        </p:spPr>
        <p:txBody>
          <a:bodyPr vert="horz" lIns="139805" tIns="69902" rIns="139805" bIns="69902" rtlCol="0" anchor="b"/>
          <a:lstStyle>
            <a:lvl1pPr algn="l">
              <a:defRPr sz="1800"/>
            </a:lvl1pPr>
          </a:lstStyle>
          <a:p>
            <a:endParaRPr lang="en-US"/>
          </a:p>
        </p:txBody>
      </p:sp>
      <p:sp>
        <p:nvSpPr>
          <p:cNvPr id="7" name="Slide Number Placeholder 6"/>
          <p:cNvSpPr>
            <a:spLocks noGrp="1"/>
          </p:cNvSpPr>
          <p:nvPr>
            <p:ph type="sldNum" sz="quarter" idx="5"/>
          </p:nvPr>
        </p:nvSpPr>
        <p:spPr>
          <a:xfrm>
            <a:off x="8184663" y="9517547"/>
            <a:ext cx="6261418" cy="502754"/>
          </a:xfrm>
          <a:prstGeom prst="rect">
            <a:avLst/>
          </a:prstGeom>
        </p:spPr>
        <p:txBody>
          <a:bodyPr vert="horz" lIns="139805" tIns="69902" rIns="139805" bIns="69902" rtlCol="0" anchor="b"/>
          <a:lstStyle>
            <a:lvl1pPr algn="r">
              <a:defRPr sz="1800"/>
            </a:lvl1pPr>
          </a:lstStyle>
          <a:p>
            <a:fld id="{781353F5-54A3-4A80-AFC3-637782F985CD}" type="slidenum">
              <a:rPr lang="en-US" smtClean="0"/>
              <a:t>‹#›</a:t>
            </a:fld>
            <a:endParaRPr lang="en-US"/>
          </a:p>
        </p:txBody>
      </p:sp>
    </p:spTree>
    <p:extLst>
      <p:ext uri="{BB962C8B-B14F-4D97-AF65-F5344CB8AC3E}">
        <p14:creationId xmlns:p14="http://schemas.microsoft.com/office/powerpoint/2010/main" val="1590682931"/>
      </p:ext>
    </p:extLst>
  </p:cSld>
  <p:clrMap bg1="lt1" tx1="dk1" bg2="lt2" tx2="dk2" accent1="accent1" accent2="accent2" accent3="accent3" accent4="accent4" accent5="accent5" accent6="accent6" hlink="hlink" folHlink="folHlink"/>
  <p:hf sldNum="0" hdr="0" ftr="0" dt="0"/>
  <p:notesStyle>
    <a:lvl1pPr marL="0" algn="l" defTabSz="1126135" rtl="0" eaLnBrk="1" latinLnBrk="0" hangingPunct="1">
      <a:defRPr sz="1478" kern="1200">
        <a:solidFill>
          <a:schemeClr val="tx1"/>
        </a:solidFill>
        <a:latin typeface="+mn-lt"/>
        <a:ea typeface="+mn-ea"/>
        <a:cs typeface="+mn-cs"/>
      </a:defRPr>
    </a:lvl1pPr>
    <a:lvl2pPr marL="563066" algn="l" defTabSz="1126135" rtl="0" eaLnBrk="1" latinLnBrk="0" hangingPunct="1">
      <a:defRPr sz="1478" kern="1200">
        <a:solidFill>
          <a:schemeClr val="tx1"/>
        </a:solidFill>
        <a:latin typeface="+mn-lt"/>
        <a:ea typeface="+mn-ea"/>
        <a:cs typeface="+mn-cs"/>
      </a:defRPr>
    </a:lvl2pPr>
    <a:lvl3pPr marL="1126135" algn="l" defTabSz="1126135" rtl="0" eaLnBrk="1" latinLnBrk="0" hangingPunct="1">
      <a:defRPr sz="1478" kern="1200">
        <a:solidFill>
          <a:schemeClr val="tx1"/>
        </a:solidFill>
        <a:latin typeface="+mn-lt"/>
        <a:ea typeface="+mn-ea"/>
        <a:cs typeface="+mn-cs"/>
      </a:defRPr>
    </a:lvl3pPr>
    <a:lvl4pPr marL="1689202" algn="l" defTabSz="1126135" rtl="0" eaLnBrk="1" latinLnBrk="0" hangingPunct="1">
      <a:defRPr sz="1478" kern="1200">
        <a:solidFill>
          <a:schemeClr val="tx1"/>
        </a:solidFill>
        <a:latin typeface="+mn-lt"/>
        <a:ea typeface="+mn-ea"/>
        <a:cs typeface="+mn-cs"/>
      </a:defRPr>
    </a:lvl4pPr>
    <a:lvl5pPr marL="2252271" algn="l" defTabSz="1126135" rtl="0" eaLnBrk="1" latinLnBrk="0" hangingPunct="1">
      <a:defRPr sz="1478" kern="1200">
        <a:solidFill>
          <a:schemeClr val="tx1"/>
        </a:solidFill>
        <a:latin typeface="+mn-lt"/>
        <a:ea typeface="+mn-ea"/>
        <a:cs typeface="+mn-cs"/>
      </a:defRPr>
    </a:lvl5pPr>
    <a:lvl6pPr marL="2815337" algn="l" defTabSz="1126135" rtl="0" eaLnBrk="1" latinLnBrk="0" hangingPunct="1">
      <a:defRPr sz="1478" kern="1200">
        <a:solidFill>
          <a:schemeClr val="tx1"/>
        </a:solidFill>
        <a:latin typeface="+mn-lt"/>
        <a:ea typeface="+mn-ea"/>
        <a:cs typeface="+mn-cs"/>
      </a:defRPr>
    </a:lvl6pPr>
    <a:lvl7pPr marL="3378404" algn="l" defTabSz="1126135" rtl="0" eaLnBrk="1" latinLnBrk="0" hangingPunct="1">
      <a:defRPr sz="1478" kern="1200">
        <a:solidFill>
          <a:schemeClr val="tx1"/>
        </a:solidFill>
        <a:latin typeface="+mn-lt"/>
        <a:ea typeface="+mn-ea"/>
        <a:cs typeface="+mn-cs"/>
      </a:defRPr>
    </a:lvl7pPr>
    <a:lvl8pPr marL="3941472" algn="l" defTabSz="1126135" rtl="0" eaLnBrk="1" latinLnBrk="0" hangingPunct="1">
      <a:defRPr sz="1478" kern="1200">
        <a:solidFill>
          <a:schemeClr val="tx1"/>
        </a:solidFill>
        <a:latin typeface="+mn-lt"/>
        <a:ea typeface="+mn-ea"/>
        <a:cs typeface="+mn-cs"/>
      </a:defRPr>
    </a:lvl8pPr>
    <a:lvl9pPr marL="4504540" algn="l" defTabSz="1126135" rtl="0" eaLnBrk="1" latinLnBrk="0" hangingPunct="1">
      <a:defRPr sz="147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68875" y="1250950"/>
            <a:ext cx="4511675" cy="33829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41001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68875" y="1250950"/>
            <a:ext cx="4511675" cy="33829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1486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68875" y="1250950"/>
            <a:ext cx="4511675" cy="33829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4961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68875" y="1250950"/>
            <a:ext cx="4511675" cy="33829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0257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7920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A06024EA-A70A-4270-8F98-B1A66F40AC79}"/>
              </a:ext>
            </a:extLst>
          </p:cNvPr>
          <p:cNvSpPr>
            <a:spLocks noGrp="1"/>
          </p:cNvSpPr>
          <p:nvPr>
            <p:ph type="dt" sz="half" idx="2"/>
          </p:nvPr>
        </p:nvSpPr>
        <p:spPr>
          <a:xfrm>
            <a:off x="880111" y="8898899"/>
            <a:ext cx="2880360" cy="511175"/>
          </a:xfrm>
          <a:prstGeom prst="rect">
            <a:avLst/>
          </a:prstGeom>
        </p:spPr>
        <p:txBody>
          <a:bodyPr vert="horz" lIns="91440" tIns="45720" rIns="91440" bIns="45720" rtlCol="0" anchor="ctr"/>
          <a:lstStyle>
            <a:lvl1pPr algn="l">
              <a:defRPr sz="1107">
                <a:solidFill>
                  <a:schemeClr val="tx1">
                    <a:tint val="75000"/>
                  </a:schemeClr>
                </a:solidFill>
              </a:defRPr>
            </a:lvl1pPr>
          </a:lstStyle>
          <a:p>
            <a:fld id="{64376575-2C02-4981-8C42-0D701E8F3758}" type="datetimeFigureOut">
              <a:rPr lang="en-US" smtClean="0"/>
              <a:t>7/20/2020</a:t>
            </a:fld>
            <a:endParaRPr lang="en-US"/>
          </a:p>
        </p:txBody>
      </p:sp>
      <p:grpSp>
        <p:nvGrpSpPr>
          <p:cNvPr id="8" name="Group 7">
            <a:extLst>
              <a:ext uri="{FF2B5EF4-FFF2-40B4-BE49-F238E27FC236}">
                <a16:creationId xmlns="" xmlns:a16="http://schemas.microsoft.com/office/drawing/2014/main" id="{622058EE-6150-46AD-88DF-1CD0FCC0C84A}"/>
              </a:ext>
            </a:extLst>
          </p:cNvPr>
          <p:cNvGrpSpPr/>
          <p:nvPr userDrawn="1"/>
        </p:nvGrpSpPr>
        <p:grpSpPr>
          <a:xfrm>
            <a:off x="1" y="97824"/>
            <a:ext cx="13364253" cy="9647903"/>
            <a:chOff x="0" y="69875"/>
            <a:chExt cx="10341386" cy="6891358"/>
          </a:xfrm>
        </p:grpSpPr>
        <p:sp>
          <p:nvSpPr>
            <p:cNvPr id="12" name="Freeform 15">
              <a:extLst>
                <a:ext uri="{FF2B5EF4-FFF2-40B4-BE49-F238E27FC236}">
                  <a16:creationId xmlns="" xmlns:a16="http://schemas.microsoft.com/office/drawing/2014/main" id="{0EE226D7-0C8C-44F7-851D-7237511EEEF3}"/>
                </a:ext>
              </a:extLst>
            </p:cNvPr>
            <p:cNvSpPr>
              <a:spLocks/>
            </p:cNvSpPr>
            <p:nvPr/>
          </p:nvSpPr>
          <p:spPr bwMode="gray">
            <a:xfrm>
              <a:off x="1" y="3810474"/>
              <a:ext cx="10341385" cy="3150759"/>
            </a:xfrm>
            <a:custGeom>
              <a:avLst/>
              <a:gdLst>
                <a:gd name="T0" fmla="*/ 5760 w 6012"/>
                <a:gd name="T1" fmla="*/ 0 h 1706"/>
                <a:gd name="T2" fmla="*/ 4332 w 6012"/>
                <a:gd name="T3" fmla="*/ 1484 h 1706"/>
                <a:gd name="T4" fmla="*/ 0 w 6012"/>
                <a:gd name="T5" fmla="*/ 1493 h 1706"/>
                <a:gd name="T6" fmla="*/ 1 w 6012"/>
                <a:gd name="T7" fmla="*/ 1706 h 1706"/>
                <a:gd name="T8" fmla="*/ 5760 w 6012"/>
                <a:gd name="T9" fmla="*/ 1671 h 1706"/>
              </a:gdLst>
              <a:ahLst/>
              <a:cxnLst>
                <a:cxn ang="0">
                  <a:pos x="T0" y="T1"/>
                </a:cxn>
                <a:cxn ang="0">
                  <a:pos x="T2" y="T3"/>
                </a:cxn>
                <a:cxn ang="0">
                  <a:pos x="T4" y="T5"/>
                </a:cxn>
                <a:cxn ang="0">
                  <a:pos x="T6" y="T7"/>
                </a:cxn>
                <a:cxn ang="0">
                  <a:pos x="T8" y="T9"/>
                </a:cxn>
              </a:cxnLst>
              <a:rect l="0" t="0" r="r" b="b"/>
              <a:pathLst>
                <a:path w="6012" h="1706">
                  <a:moveTo>
                    <a:pt x="5760" y="0"/>
                  </a:moveTo>
                  <a:cubicBezTo>
                    <a:pt x="5736" y="43"/>
                    <a:pt x="6012" y="1484"/>
                    <a:pt x="4332" y="1484"/>
                  </a:cubicBezTo>
                  <a:lnTo>
                    <a:pt x="0" y="1493"/>
                  </a:lnTo>
                  <a:lnTo>
                    <a:pt x="1" y="1706"/>
                  </a:lnTo>
                  <a:lnTo>
                    <a:pt x="5760" y="1671"/>
                  </a:lnTo>
                </a:path>
              </a:pathLst>
            </a:custGeom>
            <a:gradFill flip="none" rotWithShape="1">
              <a:gsLst>
                <a:gs pos="49609">
                  <a:srgbClr val="9CB96E"/>
                </a:gs>
                <a:gs pos="49218">
                  <a:srgbClr val="9CBA6E"/>
                </a:gs>
                <a:gs pos="48437">
                  <a:srgbClr val="9CBB6D"/>
                </a:gs>
                <a:gs pos="46875">
                  <a:srgbClr val="9CBD6B"/>
                </a:gs>
                <a:gs pos="43750">
                  <a:srgbClr val="9CC167"/>
                </a:gs>
                <a:gs pos="37500">
                  <a:srgbClr val="9CCA60"/>
                </a:gs>
                <a:gs pos="25000">
                  <a:srgbClr val="9BDC51"/>
                </a:gs>
                <a:gs pos="0">
                  <a:srgbClr val="99FF33"/>
                </a:gs>
                <a:gs pos="50000">
                  <a:srgbClr val="9CB86E"/>
                </a:gs>
                <a:gs pos="100000">
                  <a:srgbClr val="156B13"/>
                </a:gs>
              </a:gsLst>
              <a:path path="circle">
                <a:fillToRect l="100000" t="100000"/>
              </a:path>
              <a:tileRect r="-100000" b="-100000"/>
            </a:gradFill>
            <a:ln w="9525" cap="flat" cmpd="sng" algn="ctr">
              <a:noFill/>
              <a:prstDash val="solid"/>
              <a:round/>
              <a:headEnd type="none" w="med" len="med"/>
              <a:tailEnd type="none" w="med" len="med"/>
            </a:ln>
            <a:effectLst/>
            <a:extLst>
              <a:ext uri="{91240B29-F687-4F45-9708-019B960494DF}">
                <a14:hiddenLine xmlns:a14="http://schemas.microsoft.com/office/drawing/2010/main" w="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954" kern="0">
                <a:solidFill>
                  <a:sysClr val="windowText" lastClr="000000"/>
                </a:solidFill>
                <a:latin typeface="Constantia"/>
              </a:endParaRPr>
            </a:p>
          </p:txBody>
        </p:sp>
        <p:pic>
          <p:nvPicPr>
            <p:cNvPr id="13" name="Picture 12">
              <a:extLst>
                <a:ext uri="{FF2B5EF4-FFF2-40B4-BE49-F238E27FC236}">
                  <a16:creationId xmlns="" xmlns:a16="http://schemas.microsoft.com/office/drawing/2014/main" id="{25B5AEF6-B879-4D71-84D1-7D67328CE5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0652" y="69875"/>
              <a:ext cx="1038968" cy="825086"/>
            </a:xfrm>
            <a:prstGeom prst="rect">
              <a:avLst/>
            </a:prstGeom>
          </p:spPr>
        </p:pic>
        <p:cxnSp>
          <p:nvCxnSpPr>
            <p:cNvPr id="14" name="Straight Connector 13">
              <a:extLst>
                <a:ext uri="{FF2B5EF4-FFF2-40B4-BE49-F238E27FC236}">
                  <a16:creationId xmlns="" xmlns:a16="http://schemas.microsoft.com/office/drawing/2014/main" id="{0CD64F17-B057-421D-99A1-C433E9F384E8}"/>
                </a:ext>
              </a:extLst>
            </p:cNvPr>
            <p:cNvCxnSpPr>
              <a:cxnSpLocks/>
            </p:cNvCxnSpPr>
            <p:nvPr/>
          </p:nvCxnSpPr>
          <p:spPr>
            <a:xfrm>
              <a:off x="0" y="989618"/>
              <a:ext cx="9906002" cy="0"/>
            </a:xfrm>
            <a:prstGeom prst="line">
              <a:avLst/>
            </a:prstGeom>
            <a:ln w="130175" cap="flat" cmpd="thinThick">
              <a:gradFill flip="none" rotWithShape="1">
                <a:gsLst>
                  <a:gs pos="11000">
                    <a:srgbClr val="006600"/>
                  </a:gs>
                  <a:gs pos="82000">
                    <a:srgbClr val="99FF33">
                      <a:alpha val="78000"/>
                      <a:lumMod val="96000"/>
                    </a:srgbClr>
                  </a:gs>
                </a:gsLst>
                <a:lin ang="10800000" scaled="1"/>
                <a:tileRect/>
              </a:gradFill>
              <a:prstDash val="solid"/>
              <a:round/>
              <a:headEnd type="none" w="med" len="med"/>
              <a:tailEnd type="none" w="med" len="med"/>
            </a:ln>
            <a:extLst>
              <a:ext uri="{AF507438-7753-43E0-B8FC-AC1667EBCBE1}">
                <a14:hiddenEffects xmlns:a14="http://schemas.microsoft.com/office/drawing/2010/main">
                  <a:effectLst>
                    <a:outerShdw dist="35921" dir="2700000" algn="ctr" rotWithShape="0">
                      <a:srgbClr val="808080"/>
                    </a:outerShdw>
                  </a:effectLst>
                </a14:hiddenEffects>
              </a:ext>
            </a:extLst>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 xmlns:a16="http://schemas.microsoft.com/office/drawing/2014/main" id="{C764C830-7B59-4BA2-ACBC-88FD0A87BFB5}"/>
              </a:ext>
            </a:extLst>
          </p:cNvPr>
          <p:cNvPicPr>
            <a:picLocks noChangeAspect="1"/>
          </p:cNvPicPr>
          <p:nvPr userDrawn="1"/>
        </p:nvPicPr>
        <p:blipFill>
          <a:blip r:embed="rId4"/>
          <a:stretch>
            <a:fillRect/>
          </a:stretch>
        </p:blipFill>
        <p:spPr>
          <a:xfrm>
            <a:off x="11787123" y="8553449"/>
            <a:ext cx="887059" cy="914400"/>
          </a:xfrm>
          <a:prstGeom prst="rect">
            <a:avLst/>
          </a:prstGeom>
        </p:spPr>
      </p:pic>
      <p:sp>
        <p:nvSpPr>
          <p:cNvPr id="38" name="Slide Number Placeholder 5">
            <a:extLst>
              <a:ext uri="{FF2B5EF4-FFF2-40B4-BE49-F238E27FC236}">
                <a16:creationId xmlns="" xmlns:a16="http://schemas.microsoft.com/office/drawing/2014/main" id="{2A0059C7-2EC7-4E01-B841-9E3A54865374}"/>
              </a:ext>
            </a:extLst>
          </p:cNvPr>
          <p:cNvSpPr txBox="1">
            <a:spLocks/>
          </p:cNvSpPr>
          <p:nvPr userDrawn="1"/>
        </p:nvSpPr>
        <p:spPr>
          <a:xfrm>
            <a:off x="11829318" y="8705541"/>
            <a:ext cx="829957" cy="642256"/>
          </a:xfrm>
          <a:prstGeom prst="rect">
            <a:avLst/>
          </a:prstGeom>
        </p:spPr>
        <p:txBody>
          <a:bodyPr anchor="ctr" anchorCtr="0"/>
          <a:lstStyle>
            <a:defPPr>
              <a:defRPr lang="en-US"/>
            </a:defPPr>
            <a:lvl1pPr marL="0" algn="l" defTabSz="914400" rtl="0" eaLnBrk="1" latinLnBrk="0" hangingPunct="1">
              <a:defRPr sz="1800" kern="1200">
                <a:solidFill>
                  <a:srgbClr val="FF99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3639E1B-AC9A-412E-981E-D3EFFE8F5636}" type="slidenum">
              <a:rPr lang="en-US" sz="1800" smtClean="0"/>
              <a:pPr algn="ctr"/>
              <a:t>‹#›</a:t>
            </a:fld>
            <a:endParaRPr lang="en-US" sz="1800" dirty="0"/>
          </a:p>
        </p:txBody>
      </p:sp>
    </p:spTree>
    <p:extLst>
      <p:ext uri="{BB962C8B-B14F-4D97-AF65-F5344CB8AC3E}">
        <p14:creationId xmlns:p14="http://schemas.microsoft.com/office/powerpoint/2010/main" val="1584975403"/>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844095" rtl="0" eaLnBrk="1" latinLnBrk="0" hangingPunct="1">
        <a:lnSpc>
          <a:spcPct val="90000"/>
        </a:lnSpc>
        <a:spcBef>
          <a:spcPct val="0"/>
        </a:spcBef>
        <a:buNone/>
        <a:defRPr sz="4061" kern="1200">
          <a:solidFill>
            <a:schemeClr val="tx1"/>
          </a:solidFill>
          <a:latin typeface="+mj-lt"/>
          <a:ea typeface="+mj-ea"/>
          <a:cs typeface="+mj-cs"/>
        </a:defRPr>
      </a:lvl1pPr>
    </p:titleStyle>
    <p:bodyStyle>
      <a:lvl1pPr marL="211023" indent="-211023" algn="l" defTabSz="844095" rtl="0" eaLnBrk="1" latinLnBrk="0" hangingPunct="1">
        <a:lnSpc>
          <a:spcPct val="90000"/>
        </a:lnSpc>
        <a:spcBef>
          <a:spcPts val="923"/>
        </a:spcBef>
        <a:buFont typeface="Arial" panose="020B0604020202020204" pitchFamily="34" charset="0"/>
        <a:buChar char="•"/>
        <a:defRPr sz="2584" kern="1200">
          <a:solidFill>
            <a:schemeClr val="tx1"/>
          </a:solidFill>
          <a:latin typeface="+mn-lt"/>
          <a:ea typeface="+mn-ea"/>
          <a:cs typeface="+mn-cs"/>
        </a:defRPr>
      </a:lvl1pPr>
      <a:lvl2pPr marL="633070" indent="-211023" algn="l" defTabSz="844095" rtl="0" eaLnBrk="1" latinLnBrk="0" hangingPunct="1">
        <a:lnSpc>
          <a:spcPct val="90000"/>
        </a:lnSpc>
        <a:spcBef>
          <a:spcPts val="462"/>
        </a:spcBef>
        <a:buFont typeface="Arial" panose="020B0604020202020204" pitchFamily="34" charset="0"/>
        <a:buChar char="•"/>
        <a:defRPr sz="2215" kern="1200">
          <a:solidFill>
            <a:schemeClr val="tx1"/>
          </a:solidFill>
          <a:latin typeface="+mn-lt"/>
          <a:ea typeface="+mn-ea"/>
          <a:cs typeface="+mn-cs"/>
        </a:defRPr>
      </a:lvl2pPr>
      <a:lvl3pPr marL="1055118" indent="-211023" algn="l" defTabSz="844095" rtl="0" eaLnBrk="1" latinLnBrk="0" hangingPunct="1">
        <a:lnSpc>
          <a:spcPct val="90000"/>
        </a:lnSpc>
        <a:spcBef>
          <a:spcPts val="462"/>
        </a:spcBef>
        <a:buFont typeface="Arial" panose="020B0604020202020204" pitchFamily="34" charset="0"/>
        <a:buChar char="•"/>
        <a:defRPr sz="1847" kern="1200">
          <a:solidFill>
            <a:schemeClr val="tx1"/>
          </a:solidFill>
          <a:latin typeface="+mn-lt"/>
          <a:ea typeface="+mn-ea"/>
          <a:cs typeface="+mn-cs"/>
        </a:defRPr>
      </a:lvl3pPr>
      <a:lvl4pPr marL="1477167" indent="-211023" algn="l" defTabSz="844095"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4pPr>
      <a:lvl5pPr marL="1899213" indent="-211023" algn="l" defTabSz="844095"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5pPr>
      <a:lvl6pPr marL="2321262" indent="-211023" algn="l" defTabSz="844095"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308" indent="-211023" algn="l" defTabSz="844095"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55" indent="-211023" algn="l" defTabSz="844095"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403" indent="-211023" algn="l" defTabSz="844095"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95" rtl="0" eaLnBrk="1" latinLnBrk="0" hangingPunct="1">
        <a:defRPr sz="1662" kern="1200">
          <a:solidFill>
            <a:schemeClr val="tx1"/>
          </a:solidFill>
          <a:latin typeface="+mn-lt"/>
          <a:ea typeface="+mn-ea"/>
          <a:cs typeface="+mn-cs"/>
        </a:defRPr>
      </a:lvl1pPr>
      <a:lvl2pPr marL="422047" algn="l" defTabSz="844095" rtl="0" eaLnBrk="1" latinLnBrk="0" hangingPunct="1">
        <a:defRPr sz="1662" kern="1200">
          <a:solidFill>
            <a:schemeClr val="tx1"/>
          </a:solidFill>
          <a:latin typeface="+mn-lt"/>
          <a:ea typeface="+mn-ea"/>
          <a:cs typeface="+mn-cs"/>
        </a:defRPr>
      </a:lvl2pPr>
      <a:lvl3pPr marL="844095" algn="l" defTabSz="844095" rtl="0" eaLnBrk="1" latinLnBrk="0" hangingPunct="1">
        <a:defRPr sz="1662" kern="1200">
          <a:solidFill>
            <a:schemeClr val="tx1"/>
          </a:solidFill>
          <a:latin typeface="+mn-lt"/>
          <a:ea typeface="+mn-ea"/>
          <a:cs typeface="+mn-cs"/>
        </a:defRPr>
      </a:lvl3pPr>
      <a:lvl4pPr marL="1266142" algn="l" defTabSz="844095" rtl="0" eaLnBrk="1" latinLnBrk="0" hangingPunct="1">
        <a:defRPr sz="1662" kern="1200">
          <a:solidFill>
            <a:schemeClr val="tx1"/>
          </a:solidFill>
          <a:latin typeface="+mn-lt"/>
          <a:ea typeface="+mn-ea"/>
          <a:cs typeface="+mn-cs"/>
        </a:defRPr>
      </a:lvl4pPr>
      <a:lvl5pPr marL="1688190" algn="l" defTabSz="844095" rtl="0" eaLnBrk="1" latinLnBrk="0" hangingPunct="1">
        <a:defRPr sz="1662" kern="1200">
          <a:solidFill>
            <a:schemeClr val="tx1"/>
          </a:solidFill>
          <a:latin typeface="+mn-lt"/>
          <a:ea typeface="+mn-ea"/>
          <a:cs typeface="+mn-cs"/>
        </a:defRPr>
      </a:lvl5pPr>
      <a:lvl6pPr marL="2110237" algn="l" defTabSz="844095" rtl="0" eaLnBrk="1" latinLnBrk="0" hangingPunct="1">
        <a:defRPr sz="1662" kern="1200">
          <a:solidFill>
            <a:schemeClr val="tx1"/>
          </a:solidFill>
          <a:latin typeface="+mn-lt"/>
          <a:ea typeface="+mn-ea"/>
          <a:cs typeface="+mn-cs"/>
        </a:defRPr>
      </a:lvl6pPr>
      <a:lvl7pPr marL="2532285" algn="l" defTabSz="844095" rtl="0" eaLnBrk="1" latinLnBrk="0" hangingPunct="1">
        <a:defRPr sz="1662" kern="1200">
          <a:solidFill>
            <a:schemeClr val="tx1"/>
          </a:solidFill>
          <a:latin typeface="+mn-lt"/>
          <a:ea typeface="+mn-ea"/>
          <a:cs typeface="+mn-cs"/>
        </a:defRPr>
      </a:lvl7pPr>
      <a:lvl8pPr marL="2954332" algn="l" defTabSz="844095" rtl="0" eaLnBrk="1" latinLnBrk="0" hangingPunct="1">
        <a:defRPr sz="1662" kern="1200">
          <a:solidFill>
            <a:schemeClr val="tx1"/>
          </a:solidFill>
          <a:latin typeface="+mn-lt"/>
          <a:ea typeface="+mn-ea"/>
          <a:cs typeface="+mn-cs"/>
        </a:defRPr>
      </a:lvl8pPr>
      <a:lvl9pPr marL="3376379" algn="l" defTabSz="844095"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1.jpeg"/><Relationship Id="rId7" Type="http://schemas.openxmlformats.org/officeDocument/2006/relationships/image" Target="../media/image44.jpeg"/><Relationship Id="rId2" Type="http://schemas.openxmlformats.org/officeDocument/2006/relationships/image" Target="../media/image40.jpeg"/><Relationship Id="rId1" Type="http://schemas.openxmlformats.org/officeDocument/2006/relationships/slideLayout" Target="../slideLayouts/slideLayout1.xml"/><Relationship Id="rId6" Type="http://schemas.openxmlformats.org/officeDocument/2006/relationships/image" Target="../media/image43.jpeg"/><Relationship Id="rId5" Type="http://schemas.microsoft.com/office/2007/relationships/hdphoto" Target="../media/hdphoto5.wdp"/><Relationship Id="rId4" Type="http://schemas.openxmlformats.org/officeDocument/2006/relationships/image" Target="../media/image42.png"/><Relationship Id="rId9" Type="http://schemas.openxmlformats.org/officeDocument/2006/relationships/image" Target="../media/image46.jpeg"/></Relationships>
</file>

<file path=ppt/slides/_rels/slide1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8.png"/><Relationship Id="rId7" Type="http://schemas.microsoft.com/office/2007/relationships/hdphoto" Target="../media/hdphoto7.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0.png"/><Relationship Id="rId5" Type="http://schemas.microsoft.com/office/2007/relationships/hdphoto" Target="../media/hdphoto6.wdp"/><Relationship Id="rId10" Type="http://schemas.microsoft.com/office/2007/relationships/hdphoto" Target="../media/hdphoto8.wdp"/><Relationship Id="rId4" Type="http://schemas.openxmlformats.org/officeDocument/2006/relationships/image" Target="../media/image49.png"/><Relationship Id="rId9"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microsoft.com/office/2007/relationships/hdphoto" Target="../media/hdphoto9.wdp"/><Relationship Id="rId7" Type="http://schemas.openxmlformats.org/officeDocument/2006/relationships/image" Target="../media/image56.png"/><Relationship Id="rId2" Type="http://schemas.openxmlformats.org/officeDocument/2006/relationships/image" Target="../media/image53.png"/><Relationship Id="rId1" Type="http://schemas.openxmlformats.org/officeDocument/2006/relationships/slideLayout" Target="../slideLayouts/slideLayout1.xml"/><Relationship Id="rId6" Type="http://schemas.microsoft.com/office/2007/relationships/hdphoto" Target="../media/hdphoto10.wdp"/><Relationship Id="rId5" Type="http://schemas.openxmlformats.org/officeDocument/2006/relationships/image" Target="../media/image55.png"/><Relationship Id="rId4" Type="http://schemas.openxmlformats.org/officeDocument/2006/relationships/image" Target="../media/image54.jpg"/></Relationships>
</file>

<file path=ppt/slides/_rels/slide15.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61.png"/><Relationship Id="rId7" Type="http://schemas.openxmlformats.org/officeDocument/2006/relationships/image" Target="../media/image65.jpeg"/><Relationship Id="rId2" Type="http://schemas.openxmlformats.org/officeDocument/2006/relationships/image" Target="../media/image60.png"/><Relationship Id="rId1" Type="http://schemas.openxmlformats.org/officeDocument/2006/relationships/slideLayout" Target="../slideLayouts/slideLayout1.xml"/><Relationship Id="rId6" Type="http://schemas.openxmlformats.org/officeDocument/2006/relationships/image" Target="../media/image64.jpeg"/><Relationship Id="rId5" Type="http://schemas.openxmlformats.org/officeDocument/2006/relationships/image" Target="../media/image63.png"/><Relationship Id="rId4" Type="http://schemas.openxmlformats.org/officeDocument/2006/relationships/image" Target="../media/image62.png"/></Relationships>
</file>

<file path=ppt/slides/_rels/slide1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jpeg"/><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image" Target="../media/image66.jpeg"/><Relationship Id="rId1" Type="http://schemas.openxmlformats.org/officeDocument/2006/relationships/slideLayout" Target="../slideLayouts/slideLayout1.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23.jpeg"/><Relationship Id="rId7" Type="http://schemas.openxmlformats.org/officeDocument/2006/relationships/image" Target="../media/image80.jpeg"/><Relationship Id="rId2" Type="http://schemas.openxmlformats.org/officeDocument/2006/relationships/image" Target="../media/image77.jpe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79.jpeg"/><Relationship Id="rId10" Type="http://schemas.openxmlformats.org/officeDocument/2006/relationships/image" Target="../media/image83.jpeg"/><Relationship Id="rId4" Type="http://schemas.openxmlformats.org/officeDocument/2006/relationships/image" Target="../media/image78.jpeg"/><Relationship Id="rId9" Type="http://schemas.openxmlformats.org/officeDocument/2006/relationships/image" Target="../media/image82.jpeg"/></Relationships>
</file>

<file path=ppt/slides/_rels/slide21.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 Id="rId9" Type="http://schemas.openxmlformats.org/officeDocument/2006/relationships/image" Target="../media/image91.png"/></Relationships>
</file>

<file path=ppt/slides/_rels/slide22.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3.jpeg"/><Relationship Id="rId7" Type="http://schemas.openxmlformats.org/officeDocument/2006/relationships/image" Target="../media/image96.png"/><Relationship Id="rId2" Type="http://schemas.openxmlformats.org/officeDocument/2006/relationships/image" Target="../media/image92.jpe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95.png"/><Relationship Id="rId4" Type="http://schemas.openxmlformats.org/officeDocument/2006/relationships/image" Target="../media/image94.jpeg"/><Relationship Id="rId9" Type="http://schemas.openxmlformats.org/officeDocument/2006/relationships/image" Target="../media/image98.png"/></Relationships>
</file>

<file path=ppt/slides/_rels/slide23.xml.rels><?xml version="1.0" encoding="UTF-8" standalone="yes"?>
<Relationships xmlns="http://schemas.openxmlformats.org/package/2006/relationships"><Relationship Id="rId8" Type="http://schemas.openxmlformats.org/officeDocument/2006/relationships/image" Target="../media/image105.jpe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image" Target="../media/image99.jpeg"/><Relationship Id="rId1" Type="http://schemas.openxmlformats.org/officeDocument/2006/relationships/slideLayout" Target="../slideLayouts/slideLayout1.xml"/><Relationship Id="rId6" Type="http://schemas.openxmlformats.org/officeDocument/2006/relationships/image" Target="../media/image103.png"/><Relationship Id="rId11" Type="http://schemas.openxmlformats.org/officeDocument/2006/relationships/image" Target="../media/image26.png"/><Relationship Id="rId5" Type="http://schemas.openxmlformats.org/officeDocument/2006/relationships/image" Target="../media/image102.jpeg"/><Relationship Id="rId10" Type="http://schemas.openxmlformats.org/officeDocument/2006/relationships/image" Target="../media/image107.jpeg"/><Relationship Id="rId4" Type="http://schemas.openxmlformats.org/officeDocument/2006/relationships/image" Target="../media/image101.jpeg"/><Relationship Id="rId9" Type="http://schemas.openxmlformats.org/officeDocument/2006/relationships/image" Target="../media/image106.jpeg"/></Relationships>
</file>

<file path=ppt/slides/_rels/slide24.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1.xml"/><Relationship Id="rId6" Type="http://schemas.openxmlformats.org/officeDocument/2006/relationships/image" Target="../media/image112.jpeg"/><Relationship Id="rId5" Type="http://schemas.openxmlformats.org/officeDocument/2006/relationships/image" Target="../media/image111.jpeg"/><Relationship Id="rId4" Type="http://schemas.openxmlformats.org/officeDocument/2006/relationships/image" Target="../media/image110.png"/></Relationships>
</file>

<file path=ppt/slides/_rels/slide25.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image" Target="../media/image113.png"/><Relationship Id="rId1" Type="http://schemas.openxmlformats.org/officeDocument/2006/relationships/slideLayout" Target="../slideLayouts/slideLayout1.xml"/><Relationship Id="rId6" Type="http://schemas.openxmlformats.org/officeDocument/2006/relationships/image" Target="../media/image117.png"/><Relationship Id="rId11" Type="http://schemas.openxmlformats.org/officeDocument/2006/relationships/image" Target="../media/image122.png"/><Relationship Id="rId5" Type="http://schemas.openxmlformats.org/officeDocument/2006/relationships/image" Target="../media/image116.png"/><Relationship Id="rId10" Type="http://schemas.openxmlformats.org/officeDocument/2006/relationships/image" Target="../media/image121.png"/><Relationship Id="rId4" Type="http://schemas.openxmlformats.org/officeDocument/2006/relationships/image" Target="../media/image115.png"/><Relationship Id="rId9" Type="http://schemas.openxmlformats.org/officeDocument/2006/relationships/image" Target="../media/image120.png"/></Relationships>
</file>

<file path=ppt/slides/_rels/slide26.xml.rels><?xml version="1.0" encoding="UTF-8" standalone="yes"?>
<Relationships xmlns="http://schemas.openxmlformats.org/package/2006/relationships"><Relationship Id="rId8" Type="http://schemas.openxmlformats.org/officeDocument/2006/relationships/image" Target="../media/image129.jpeg"/><Relationship Id="rId3" Type="http://schemas.openxmlformats.org/officeDocument/2006/relationships/image" Target="../media/image124.jpeg"/><Relationship Id="rId7" Type="http://schemas.openxmlformats.org/officeDocument/2006/relationships/image" Target="../media/image128.jpeg"/><Relationship Id="rId2" Type="http://schemas.openxmlformats.org/officeDocument/2006/relationships/image" Target="../media/image123.jpeg"/><Relationship Id="rId1" Type="http://schemas.openxmlformats.org/officeDocument/2006/relationships/slideLayout" Target="../slideLayouts/slideLayout1.xml"/><Relationship Id="rId6" Type="http://schemas.openxmlformats.org/officeDocument/2006/relationships/image" Target="../media/image127.jpeg"/><Relationship Id="rId5" Type="http://schemas.openxmlformats.org/officeDocument/2006/relationships/image" Target="../media/image126.jpeg"/><Relationship Id="rId4" Type="http://schemas.openxmlformats.org/officeDocument/2006/relationships/image" Target="../media/image125.jpeg"/><Relationship Id="rId9" Type="http://schemas.openxmlformats.org/officeDocument/2006/relationships/image" Target="../media/image130.jpeg"/></Relationships>
</file>

<file path=ppt/slides/_rels/slide27.xml.rels><?xml version="1.0" encoding="UTF-8" standalone="yes"?>
<Relationships xmlns="http://schemas.openxmlformats.org/package/2006/relationships"><Relationship Id="rId3" Type="http://schemas.openxmlformats.org/officeDocument/2006/relationships/image" Target="../media/image132.jpeg"/><Relationship Id="rId7" Type="http://schemas.openxmlformats.org/officeDocument/2006/relationships/image" Target="../media/image28.jpeg"/><Relationship Id="rId2" Type="http://schemas.openxmlformats.org/officeDocument/2006/relationships/image" Target="../media/image131.jpeg"/><Relationship Id="rId1" Type="http://schemas.openxmlformats.org/officeDocument/2006/relationships/slideLayout" Target="../slideLayouts/slideLayout1.xml"/><Relationship Id="rId6" Type="http://schemas.openxmlformats.org/officeDocument/2006/relationships/image" Target="../media/image134.jpeg"/><Relationship Id="rId5" Type="http://schemas.openxmlformats.org/officeDocument/2006/relationships/image" Target="../media/image27.jpeg"/><Relationship Id="rId4" Type="http://schemas.openxmlformats.org/officeDocument/2006/relationships/image" Target="../media/image133.jpeg"/></Relationships>
</file>

<file path=ppt/slides/_rels/slide28.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image" Target="../media/image135.png"/><Relationship Id="rId1" Type="http://schemas.openxmlformats.org/officeDocument/2006/relationships/slideLayout" Target="../slideLayouts/slideLayout1.xml"/><Relationship Id="rId5" Type="http://schemas.openxmlformats.org/officeDocument/2006/relationships/image" Target="../media/image138.jpeg"/><Relationship Id="rId4" Type="http://schemas.openxmlformats.org/officeDocument/2006/relationships/image" Target="../media/image137.png"/></Relationships>
</file>

<file path=ppt/slides/_rels/slide29.xml.rels><?xml version="1.0" encoding="UTF-8" standalone="yes"?>
<Relationships xmlns="http://schemas.openxmlformats.org/package/2006/relationships"><Relationship Id="rId8" Type="http://schemas.openxmlformats.org/officeDocument/2006/relationships/image" Target="../media/image145.png"/><Relationship Id="rId3" Type="http://schemas.openxmlformats.org/officeDocument/2006/relationships/image" Target="../media/image140.png"/><Relationship Id="rId7" Type="http://schemas.openxmlformats.org/officeDocument/2006/relationships/image" Target="../media/image144.jpeg"/><Relationship Id="rId2" Type="http://schemas.openxmlformats.org/officeDocument/2006/relationships/image" Target="../media/image139.png"/><Relationship Id="rId1" Type="http://schemas.openxmlformats.org/officeDocument/2006/relationships/slideLayout" Target="../slideLayouts/slideLayout1.xml"/><Relationship Id="rId6" Type="http://schemas.openxmlformats.org/officeDocument/2006/relationships/image" Target="../media/image143.jpeg"/><Relationship Id="rId5" Type="http://schemas.openxmlformats.org/officeDocument/2006/relationships/image" Target="../media/image142.jpeg"/><Relationship Id="rId4" Type="http://schemas.openxmlformats.org/officeDocument/2006/relationships/image" Target="../media/image141.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jpeg"/><Relationship Id="rId3" Type="http://schemas.openxmlformats.org/officeDocument/2006/relationships/image" Target="../media/image5.png"/><Relationship Id="rId7" Type="http://schemas.microsoft.com/office/2007/relationships/hdphoto" Target="../media/hdphoto2.wdp"/><Relationship Id="rId12"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13.jpg"/><Relationship Id="rId10" Type="http://schemas.openxmlformats.org/officeDocument/2006/relationships/image" Target="../media/image9.png"/><Relationship Id="rId4" Type="http://schemas.openxmlformats.org/officeDocument/2006/relationships/image" Target="../media/image6.png"/><Relationship Id="rId9" Type="http://schemas.microsoft.com/office/2007/relationships/hdphoto" Target="../media/hdphoto3.wdp"/><Relationship Id="rId14" Type="http://schemas.openxmlformats.org/officeDocument/2006/relationships/image" Target="../media/image12.jpeg"/></Relationships>
</file>

<file path=ppt/slides/_rels/slide30.xml.rels><?xml version="1.0" encoding="UTF-8" standalone="yes"?>
<Relationships xmlns="http://schemas.openxmlformats.org/package/2006/relationships"><Relationship Id="rId8" Type="http://schemas.openxmlformats.org/officeDocument/2006/relationships/image" Target="../media/image149.jpeg"/><Relationship Id="rId13" Type="http://schemas.microsoft.com/office/2007/relationships/hdphoto" Target="../media/hdphoto15.wdp"/><Relationship Id="rId18" Type="http://schemas.openxmlformats.org/officeDocument/2006/relationships/image" Target="../media/image156.jpeg"/><Relationship Id="rId3" Type="http://schemas.microsoft.com/office/2007/relationships/hdphoto" Target="../media/hdphoto11.wdp"/><Relationship Id="rId7" Type="http://schemas.microsoft.com/office/2007/relationships/hdphoto" Target="../media/hdphoto13.wdp"/><Relationship Id="rId12" Type="http://schemas.openxmlformats.org/officeDocument/2006/relationships/image" Target="../media/image152.png"/><Relationship Id="rId17" Type="http://schemas.microsoft.com/office/2007/relationships/hdphoto" Target="../media/hdphoto16.wdp"/><Relationship Id="rId2" Type="http://schemas.openxmlformats.org/officeDocument/2006/relationships/image" Target="../media/image146.png"/><Relationship Id="rId16" Type="http://schemas.openxmlformats.org/officeDocument/2006/relationships/image" Target="../media/image155.png"/><Relationship Id="rId1" Type="http://schemas.openxmlformats.org/officeDocument/2006/relationships/slideLayout" Target="../slideLayouts/slideLayout1.xml"/><Relationship Id="rId6" Type="http://schemas.openxmlformats.org/officeDocument/2006/relationships/image" Target="../media/image148.png"/><Relationship Id="rId11" Type="http://schemas.microsoft.com/office/2007/relationships/hdphoto" Target="../media/hdphoto14.wdp"/><Relationship Id="rId5" Type="http://schemas.microsoft.com/office/2007/relationships/hdphoto" Target="../media/hdphoto12.wdp"/><Relationship Id="rId15" Type="http://schemas.openxmlformats.org/officeDocument/2006/relationships/image" Target="../media/image154.jpeg"/><Relationship Id="rId10" Type="http://schemas.openxmlformats.org/officeDocument/2006/relationships/image" Target="../media/image151.png"/><Relationship Id="rId19" Type="http://schemas.openxmlformats.org/officeDocument/2006/relationships/image" Target="../media/image157.jpeg"/><Relationship Id="rId4" Type="http://schemas.openxmlformats.org/officeDocument/2006/relationships/image" Target="../media/image147.png"/><Relationship Id="rId9" Type="http://schemas.openxmlformats.org/officeDocument/2006/relationships/image" Target="../media/image150.jpeg"/><Relationship Id="rId14" Type="http://schemas.openxmlformats.org/officeDocument/2006/relationships/image" Target="../media/image153.jpeg"/></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58.emf"/></Relationships>
</file>

<file path=ppt/slides/_rels/slide32.xml.rels><?xml version="1.0" encoding="UTF-8" standalone="yes"?>
<Relationships xmlns="http://schemas.openxmlformats.org/package/2006/relationships"><Relationship Id="rId8" Type="http://schemas.openxmlformats.org/officeDocument/2006/relationships/image" Target="../media/image164.png"/><Relationship Id="rId13" Type="http://schemas.openxmlformats.org/officeDocument/2006/relationships/image" Target="../media/image169.png"/><Relationship Id="rId18" Type="http://schemas.openxmlformats.org/officeDocument/2006/relationships/image" Target="../media/image173.jpeg"/><Relationship Id="rId26" Type="http://schemas.openxmlformats.org/officeDocument/2006/relationships/image" Target="../media/image178.jpeg"/><Relationship Id="rId3" Type="http://schemas.openxmlformats.org/officeDocument/2006/relationships/notesSlide" Target="../notesSlides/notesSlide4.xml"/><Relationship Id="rId21" Type="http://schemas.microsoft.com/office/2007/relationships/hdphoto" Target="../media/hdphoto18.wdp"/><Relationship Id="rId7" Type="http://schemas.openxmlformats.org/officeDocument/2006/relationships/image" Target="../media/image163.png"/><Relationship Id="rId12" Type="http://schemas.openxmlformats.org/officeDocument/2006/relationships/image" Target="../media/image168.jpeg"/><Relationship Id="rId17" Type="http://schemas.openxmlformats.org/officeDocument/2006/relationships/image" Target="../media/image172.png"/><Relationship Id="rId25" Type="http://schemas.openxmlformats.org/officeDocument/2006/relationships/image" Target="../media/image177.png"/><Relationship Id="rId2" Type="http://schemas.openxmlformats.org/officeDocument/2006/relationships/slideLayout" Target="../slideLayouts/slideLayout1.xml"/><Relationship Id="rId16" Type="http://schemas.openxmlformats.org/officeDocument/2006/relationships/image" Target="../media/image171.png"/><Relationship Id="rId20" Type="http://schemas.openxmlformats.org/officeDocument/2006/relationships/image" Target="../media/image175.png"/><Relationship Id="rId1" Type="http://schemas.openxmlformats.org/officeDocument/2006/relationships/vmlDrawing" Target="../drawings/vmlDrawing2.vml"/><Relationship Id="rId6" Type="http://schemas.openxmlformats.org/officeDocument/2006/relationships/image" Target="../media/image162.jpeg"/><Relationship Id="rId11" Type="http://schemas.openxmlformats.org/officeDocument/2006/relationships/image" Target="../media/image167.png"/><Relationship Id="rId24" Type="http://schemas.openxmlformats.org/officeDocument/2006/relationships/image" Target="../media/image176.jpeg"/><Relationship Id="rId5" Type="http://schemas.openxmlformats.org/officeDocument/2006/relationships/image" Target="../media/image161.png"/><Relationship Id="rId15" Type="http://schemas.microsoft.com/office/2007/relationships/hdphoto" Target="../media/hdphoto17.wdp"/><Relationship Id="rId23" Type="http://schemas.openxmlformats.org/officeDocument/2006/relationships/image" Target="../media/image159.png"/><Relationship Id="rId10" Type="http://schemas.openxmlformats.org/officeDocument/2006/relationships/image" Target="../media/image166.jpeg"/><Relationship Id="rId19" Type="http://schemas.openxmlformats.org/officeDocument/2006/relationships/image" Target="../media/image174.png"/><Relationship Id="rId4" Type="http://schemas.openxmlformats.org/officeDocument/2006/relationships/image" Target="../media/image160.png"/><Relationship Id="rId9" Type="http://schemas.openxmlformats.org/officeDocument/2006/relationships/image" Target="../media/image165.png"/><Relationship Id="rId14" Type="http://schemas.openxmlformats.org/officeDocument/2006/relationships/image" Target="../media/image170.png"/><Relationship Id="rId22"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8" Type="http://schemas.openxmlformats.org/officeDocument/2006/relationships/image" Target="../media/image185.jpeg"/><Relationship Id="rId13" Type="http://schemas.openxmlformats.org/officeDocument/2006/relationships/image" Target="../media/image189.png"/><Relationship Id="rId3" Type="http://schemas.openxmlformats.org/officeDocument/2006/relationships/image" Target="../media/image180.png"/><Relationship Id="rId7" Type="http://schemas.openxmlformats.org/officeDocument/2006/relationships/image" Target="../media/image184.png"/><Relationship Id="rId12" Type="http://schemas.openxmlformats.org/officeDocument/2006/relationships/image" Target="../media/image163.png"/><Relationship Id="rId2" Type="http://schemas.openxmlformats.org/officeDocument/2006/relationships/image" Target="../media/image179.jpeg"/><Relationship Id="rId1" Type="http://schemas.openxmlformats.org/officeDocument/2006/relationships/slideLayout" Target="../slideLayouts/slideLayout1.xml"/><Relationship Id="rId6" Type="http://schemas.openxmlformats.org/officeDocument/2006/relationships/image" Target="../media/image183.png"/><Relationship Id="rId11" Type="http://schemas.openxmlformats.org/officeDocument/2006/relationships/image" Target="../media/image188.png"/><Relationship Id="rId5" Type="http://schemas.openxmlformats.org/officeDocument/2006/relationships/image" Target="../media/image182.jpeg"/><Relationship Id="rId15" Type="http://schemas.openxmlformats.org/officeDocument/2006/relationships/image" Target="../media/image191.png"/><Relationship Id="rId10" Type="http://schemas.openxmlformats.org/officeDocument/2006/relationships/image" Target="../media/image187.jpeg"/><Relationship Id="rId4" Type="http://schemas.openxmlformats.org/officeDocument/2006/relationships/image" Target="../media/image181.jpeg"/><Relationship Id="rId9" Type="http://schemas.openxmlformats.org/officeDocument/2006/relationships/image" Target="../media/image186.png"/><Relationship Id="rId14" Type="http://schemas.openxmlformats.org/officeDocument/2006/relationships/image" Target="../media/image190.jpeg"/></Relationships>
</file>

<file path=ppt/slides/_rels/slide34.xml.rels><?xml version="1.0" encoding="UTF-8" standalone="yes"?>
<Relationships xmlns="http://schemas.openxmlformats.org/package/2006/relationships"><Relationship Id="rId3" Type="http://schemas.openxmlformats.org/officeDocument/2006/relationships/image" Target="../media/image193.jpeg"/><Relationship Id="rId2" Type="http://schemas.openxmlformats.org/officeDocument/2006/relationships/image" Target="../media/image192.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png"/><Relationship Id="rId12" Type="http://schemas.openxmlformats.org/officeDocument/2006/relationships/image" Target="../media/image25.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E54A810A-92AE-4D11-9DC1-B6EE7E1E2D20}"/>
              </a:ext>
            </a:extLst>
          </p:cNvPr>
          <p:cNvSpPr/>
          <p:nvPr/>
        </p:nvSpPr>
        <p:spPr>
          <a:xfrm>
            <a:off x="0" y="0"/>
            <a:ext cx="12801600" cy="2764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a:extLst>
              <a:ext uri="{FF2B5EF4-FFF2-40B4-BE49-F238E27FC236}">
                <a16:creationId xmlns="" xmlns:a16="http://schemas.microsoft.com/office/drawing/2014/main" id="{B491C243-E863-4ADA-B7D1-FF6CFB513202}"/>
              </a:ext>
            </a:extLst>
          </p:cNvPr>
          <p:cNvSpPr txBox="1"/>
          <p:nvPr/>
        </p:nvSpPr>
        <p:spPr>
          <a:xfrm>
            <a:off x="301557" y="4219650"/>
            <a:ext cx="12198485" cy="1323439"/>
          </a:xfrm>
          <a:prstGeom prst="rect">
            <a:avLst/>
          </a:prstGeom>
          <a:noFill/>
        </p:spPr>
        <p:txBody>
          <a:bodyPr wrap="square" rtlCol="0">
            <a:spAutoFit/>
          </a:bodyPr>
          <a:lstStyle/>
          <a:p>
            <a:pPr algn="ctr"/>
            <a:r>
              <a:rPr lang="en-US" sz="8000" b="1" i="1" dirty="0">
                <a:solidFill>
                  <a:srgbClr val="116937"/>
                </a:solidFill>
                <a:latin typeface="Times New Roman" panose="02020603050405020304" pitchFamily="18" charset="0"/>
                <a:cs typeface="Times New Roman" panose="02020603050405020304" pitchFamily="18" charset="0"/>
              </a:rPr>
              <a:t>ACT Plast Paints Pvt. Ltd.</a:t>
            </a:r>
          </a:p>
        </p:txBody>
      </p:sp>
      <p:pic>
        <p:nvPicPr>
          <p:cNvPr id="9" name="Picture 8">
            <a:extLst>
              <a:ext uri="{FF2B5EF4-FFF2-40B4-BE49-F238E27FC236}">
                <a16:creationId xmlns="" xmlns:a16="http://schemas.microsoft.com/office/drawing/2014/main" id="{430E364B-692E-463F-8AE2-4BE59E79BD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56799" y="151955"/>
            <a:ext cx="4288002" cy="3549980"/>
          </a:xfrm>
          <a:prstGeom prst="rect">
            <a:avLst/>
          </a:prstGeom>
        </p:spPr>
      </p:pic>
    </p:spTree>
    <p:extLst>
      <p:ext uri="{BB962C8B-B14F-4D97-AF65-F5344CB8AC3E}">
        <p14:creationId xmlns:p14="http://schemas.microsoft.com/office/powerpoint/2010/main" val="3140618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AC8A385B-BCB2-4A4C-BA8E-1B06D777C6C3}"/>
              </a:ext>
            </a:extLst>
          </p:cNvPr>
          <p:cNvSpPr txBox="1">
            <a:spLocks/>
          </p:cNvSpPr>
          <p:nvPr/>
        </p:nvSpPr>
        <p:spPr>
          <a:xfrm>
            <a:off x="273992" y="1536575"/>
            <a:ext cx="5879395" cy="7570849"/>
          </a:xfrm>
          <a:prstGeom prst="rect">
            <a:avLst/>
          </a:prstGeom>
        </p:spPr>
        <p:txBody>
          <a:bodyPr>
            <a:noAutofit/>
          </a:bodyPr>
          <a:lstStyle>
            <a:lvl1pPr algn="l" defTabSz="844095" rtl="0" eaLnBrk="1" latinLnBrk="0" hangingPunct="1">
              <a:lnSpc>
                <a:spcPct val="90000"/>
              </a:lnSpc>
              <a:spcBef>
                <a:spcPct val="0"/>
              </a:spcBef>
              <a:buNone/>
              <a:defRPr sz="4061" kern="1200">
                <a:solidFill>
                  <a:schemeClr val="tx1"/>
                </a:solidFill>
                <a:latin typeface="+mj-lt"/>
                <a:ea typeface="+mj-ea"/>
                <a:cs typeface="+mj-cs"/>
              </a:defRPr>
            </a:lvl1pPr>
          </a:lstStyle>
          <a:p>
            <a:r>
              <a:rPr lang="en-US" sz="2800" b="1" dirty="0" smtClean="0">
                <a:solidFill>
                  <a:srgbClr val="116937"/>
                </a:solidFill>
                <a:latin typeface="Times New Roman" panose="02020603050405020304" pitchFamily="18" charset="0"/>
                <a:ea typeface="+mn-ea"/>
                <a:cs typeface="Times New Roman" panose="02020603050405020304" pitchFamily="18" charset="0"/>
              </a:rPr>
              <a:t>Laser Etching </a:t>
            </a:r>
            <a:endParaRPr lang="en-US" sz="2800" b="1" dirty="0">
              <a:solidFill>
                <a:srgbClr val="116937"/>
              </a:solidFill>
              <a:latin typeface="Times New Roman" panose="02020603050405020304" pitchFamily="18" charset="0"/>
              <a:ea typeface="+mn-ea"/>
              <a:cs typeface="Times New Roman" panose="02020603050405020304" pitchFamily="18" charset="0"/>
            </a:endParaRPr>
          </a:p>
          <a:p>
            <a:endParaRPr lang="en-US" sz="2700" b="1" dirty="0" smtClean="0">
              <a:solidFill>
                <a:srgbClr val="002060"/>
              </a:solidFill>
            </a:endParaRPr>
          </a:p>
          <a:p>
            <a:r>
              <a:rPr lang="en-US" sz="2800" b="1" dirty="0" smtClean="0">
                <a:solidFill>
                  <a:srgbClr val="116937"/>
                </a:solidFill>
                <a:latin typeface="Times New Roman" panose="02020603050405020304" pitchFamily="18" charset="0"/>
                <a:ea typeface="+mn-ea"/>
                <a:cs typeface="Times New Roman" panose="02020603050405020304" pitchFamily="18" charset="0"/>
              </a:rPr>
              <a:t>Advantages:</a:t>
            </a:r>
          </a:p>
          <a:p>
            <a:pPr marL="457200" indent="-457200">
              <a:buFont typeface="Arial" panose="020B0604020202020204" pitchFamily="34" charset="0"/>
              <a:buChar char="•"/>
            </a:pPr>
            <a:r>
              <a:rPr lang="en-US" sz="2600" dirty="0" smtClean="0">
                <a:solidFill>
                  <a:srgbClr val="116937"/>
                </a:solidFill>
                <a:latin typeface="Times New Roman" panose="02020603050405020304" pitchFamily="18" charset="0"/>
                <a:ea typeface="+mn-ea"/>
                <a:cs typeface="Times New Roman" panose="02020603050405020304" pitchFamily="18" charset="0"/>
              </a:rPr>
              <a:t>Precision engraving can be achieved through Laser etching</a:t>
            </a:r>
          </a:p>
          <a:p>
            <a:pPr marL="457200" indent="-457200">
              <a:buFont typeface="Arial" panose="020B0604020202020204" pitchFamily="34" charset="0"/>
              <a:buChar char="•"/>
            </a:pPr>
            <a:r>
              <a:rPr lang="en-US" sz="2600" dirty="0" smtClean="0">
                <a:solidFill>
                  <a:srgbClr val="116937"/>
                </a:solidFill>
                <a:latin typeface="Times New Roman" panose="02020603050405020304" pitchFamily="18" charset="0"/>
                <a:ea typeface="+mn-ea"/>
                <a:cs typeface="Times New Roman" panose="02020603050405020304" pitchFamily="18" charset="0"/>
              </a:rPr>
              <a:t>It will pass interior test requirement of automotive standards.</a:t>
            </a:r>
          </a:p>
          <a:p>
            <a:pPr marL="457200" indent="-457200">
              <a:buFont typeface="Arial" panose="020B0604020202020204" pitchFamily="34" charset="0"/>
              <a:buChar char="•"/>
            </a:pPr>
            <a:r>
              <a:rPr lang="en-US" sz="2600" dirty="0" smtClean="0">
                <a:solidFill>
                  <a:srgbClr val="116937"/>
                </a:solidFill>
                <a:latin typeface="Times New Roman" panose="02020603050405020304" pitchFamily="18" charset="0"/>
                <a:ea typeface="+mn-ea"/>
                <a:cs typeface="Times New Roman" panose="02020603050405020304" pitchFamily="18" charset="0"/>
              </a:rPr>
              <a:t>Both day and night condition illumination is achieved.</a:t>
            </a:r>
          </a:p>
          <a:p>
            <a:pPr marL="457200" indent="-457200">
              <a:buFont typeface="Arial" panose="020B0604020202020204" pitchFamily="34" charset="0"/>
              <a:buChar char="•"/>
            </a:pPr>
            <a:r>
              <a:rPr lang="en-US" sz="2600" dirty="0" smtClean="0">
                <a:solidFill>
                  <a:srgbClr val="116937"/>
                </a:solidFill>
                <a:latin typeface="Times New Roman" panose="02020603050405020304" pitchFamily="18" charset="0"/>
                <a:ea typeface="+mn-ea"/>
                <a:cs typeface="Times New Roman" panose="02020603050405020304" pitchFamily="18" charset="0"/>
              </a:rPr>
              <a:t>Laser etching can be made 300 x 300mm at one stretch</a:t>
            </a:r>
            <a:endParaRPr lang="en-IN" sz="3200" dirty="0" smtClean="0">
              <a:solidFill>
                <a:srgbClr val="002060"/>
              </a:solidFill>
            </a:endParaRPr>
          </a:p>
          <a:p>
            <a:endParaRPr lang="en-IN" sz="3200" dirty="0">
              <a:solidFill>
                <a:srgbClr val="002060"/>
              </a:solidFill>
            </a:endParaRPr>
          </a:p>
          <a:p>
            <a:r>
              <a:rPr lang="en-IN" sz="2800" b="1" dirty="0">
                <a:solidFill>
                  <a:srgbClr val="116937"/>
                </a:solidFill>
                <a:latin typeface="Times New Roman" panose="02020603050405020304" pitchFamily="18" charset="0"/>
                <a:ea typeface="+mn-ea"/>
                <a:cs typeface="Times New Roman" panose="02020603050405020304" pitchFamily="18" charset="0"/>
              </a:rPr>
              <a:t>Applications : </a:t>
            </a:r>
            <a:r>
              <a:rPr lang="en-IN" sz="2600" dirty="0">
                <a:solidFill>
                  <a:srgbClr val="116937"/>
                </a:solidFill>
                <a:latin typeface="Times New Roman" panose="02020603050405020304" pitchFamily="18" charset="0"/>
                <a:ea typeface="+mn-ea"/>
                <a:cs typeface="Times New Roman" panose="02020603050405020304" pitchFamily="18" charset="0"/>
              </a:rPr>
              <a:t>Home Appliances, </a:t>
            </a:r>
            <a:r>
              <a:rPr lang="en-IN" sz="2600" dirty="0" smtClean="0">
                <a:solidFill>
                  <a:srgbClr val="116937"/>
                </a:solidFill>
                <a:latin typeface="Times New Roman" panose="02020603050405020304" pitchFamily="18" charset="0"/>
                <a:ea typeface="+mn-ea"/>
                <a:cs typeface="Times New Roman" panose="02020603050405020304" pitchFamily="18" charset="0"/>
              </a:rPr>
              <a:t>Automotive interior etc.</a:t>
            </a:r>
          </a:p>
          <a:p>
            <a:endParaRPr lang="en-US" sz="2600" dirty="0">
              <a:solidFill>
                <a:srgbClr val="116937"/>
              </a:solidFill>
              <a:latin typeface="Times New Roman" panose="02020603050405020304" pitchFamily="18" charset="0"/>
              <a:ea typeface="+mn-ea"/>
              <a:cs typeface="Times New Roman" panose="02020603050405020304" pitchFamily="18" charset="0"/>
            </a:endParaRPr>
          </a:p>
          <a:p>
            <a:r>
              <a:rPr lang="en-IN" sz="2800" b="1" dirty="0">
                <a:solidFill>
                  <a:srgbClr val="116937"/>
                </a:solidFill>
                <a:latin typeface="Times New Roman" panose="02020603050405020304" pitchFamily="18" charset="0"/>
                <a:ea typeface="+mn-ea"/>
                <a:cs typeface="Times New Roman" panose="02020603050405020304" pitchFamily="18" charset="0"/>
              </a:rPr>
              <a:t>Major Customers </a:t>
            </a:r>
            <a:r>
              <a:rPr lang="en-IN" sz="3200" b="1" dirty="0" smtClean="0">
                <a:solidFill>
                  <a:srgbClr val="116937"/>
                </a:solidFill>
                <a:latin typeface="Times New Roman" panose="02020603050405020304" pitchFamily="18" charset="0"/>
                <a:cs typeface="Times New Roman" panose="02020603050405020304" pitchFamily="18" charset="0"/>
              </a:rPr>
              <a:t>: </a:t>
            </a:r>
            <a:r>
              <a:rPr lang="en-IN" sz="2600" dirty="0" err="1" smtClean="0">
                <a:solidFill>
                  <a:srgbClr val="116937"/>
                </a:solidFill>
                <a:latin typeface="Times New Roman" panose="02020603050405020304" pitchFamily="18" charset="0"/>
                <a:cs typeface="Times New Roman" panose="02020603050405020304" pitchFamily="18" charset="0"/>
              </a:rPr>
              <a:t>Kostal</a:t>
            </a:r>
            <a:r>
              <a:rPr lang="en-IN" sz="2600" dirty="0" smtClean="0">
                <a:solidFill>
                  <a:srgbClr val="116937"/>
                </a:solidFill>
                <a:latin typeface="Times New Roman" panose="02020603050405020304" pitchFamily="18" charset="0"/>
                <a:cs typeface="Times New Roman" panose="02020603050405020304" pitchFamily="18" charset="0"/>
              </a:rPr>
              <a:t>, Hyundai </a:t>
            </a:r>
            <a:r>
              <a:rPr lang="en-IN" sz="2600" dirty="0" err="1" smtClean="0">
                <a:solidFill>
                  <a:srgbClr val="116937"/>
                </a:solidFill>
                <a:latin typeface="Times New Roman" panose="02020603050405020304" pitchFamily="18" charset="0"/>
                <a:cs typeface="Times New Roman" panose="02020603050405020304" pitchFamily="18" charset="0"/>
              </a:rPr>
              <a:t>Mobis</a:t>
            </a:r>
            <a:r>
              <a:rPr lang="en-IN" sz="2600" dirty="0" smtClean="0">
                <a:solidFill>
                  <a:srgbClr val="116937"/>
                </a:solidFill>
                <a:latin typeface="Times New Roman" panose="02020603050405020304" pitchFamily="18" charset="0"/>
                <a:cs typeface="Times New Roman" panose="02020603050405020304" pitchFamily="18" charset="0"/>
              </a:rPr>
              <a:t>, Faurecia, Hyundai, Ford etc.</a:t>
            </a:r>
            <a:endParaRPr lang="en-IN" sz="2800" dirty="0">
              <a:solidFill>
                <a:srgbClr val="116937"/>
              </a:solidFill>
              <a:latin typeface="Times New Roman" panose="02020603050405020304" pitchFamily="18" charset="0"/>
              <a:cs typeface="Times New Roman" panose="02020603050405020304" pitchFamily="18" charset="0"/>
            </a:endParaRPr>
          </a:p>
          <a:p>
            <a:endParaRPr lang="en-US" sz="2700" dirty="0" smtClean="0">
              <a:solidFill>
                <a:srgbClr val="002060"/>
              </a:solidFill>
            </a:endParaRPr>
          </a:p>
          <a:p>
            <a:endParaRPr lang="en-US" sz="2700" dirty="0">
              <a:solidFill>
                <a:srgbClr val="002060"/>
              </a:solidFill>
            </a:endParaRPr>
          </a:p>
          <a:p>
            <a:endParaRPr lang="en-US" sz="2700" b="1" dirty="0">
              <a:solidFill>
                <a:srgbClr val="002060"/>
              </a:solidFill>
            </a:endParaRPr>
          </a:p>
          <a:p>
            <a:r>
              <a:rPr lang="en-US" sz="2700" dirty="0">
                <a:solidFill>
                  <a:srgbClr val="002060"/>
                </a:solidFill>
              </a:rPr>
              <a:t/>
            </a:r>
            <a:br>
              <a:rPr lang="en-US" sz="2700" dirty="0">
                <a:solidFill>
                  <a:srgbClr val="002060"/>
                </a:solidFill>
              </a:rPr>
            </a:br>
            <a:r>
              <a:rPr lang="en-US" sz="2700" dirty="0">
                <a:solidFill>
                  <a:srgbClr val="002060"/>
                </a:solidFill>
              </a:rPr>
              <a:t/>
            </a:r>
            <a:br>
              <a:rPr lang="en-US" sz="2700" dirty="0">
                <a:solidFill>
                  <a:srgbClr val="002060"/>
                </a:solidFill>
              </a:rPr>
            </a:br>
            <a:endParaRPr lang="en-US" sz="2700" dirty="0">
              <a:solidFill>
                <a:srgbClr val="002060"/>
              </a:solidFill>
            </a:endParaRPr>
          </a:p>
        </p:txBody>
      </p:sp>
      <p:pic>
        <p:nvPicPr>
          <p:cNvPr id="10" name="Picture 9" descr="IMG_20181025_215600">
            <a:extLst>
              <a:ext uri="{FF2B5EF4-FFF2-40B4-BE49-F238E27FC236}">
                <a16:creationId xmlns="" xmlns:a16="http://schemas.microsoft.com/office/drawing/2014/main" id="{D605E40B-57B4-4C18-8E37-0A7EE3262986}"/>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5569" t="7370" r="6235"/>
          <a:stretch/>
        </p:blipFill>
        <p:spPr bwMode="auto">
          <a:xfrm>
            <a:off x="9911610" y="5795887"/>
            <a:ext cx="2359152" cy="136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 xmlns:a16="http://schemas.microsoft.com/office/drawing/2014/main" id="{62BEF221-4A2C-4608-A2C4-2E2C479646C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8024"/>
          <a:stretch/>
        </p:blipFill>
        <p:spPr>
          <a:xfrm>
            <a:off x="6953262" y="5825837"/>
            <a:ext cx="2353710" cy="1306246"/>
          </a:xfrm>
          <a:prstGeom prst="rect">
            <a:avLst/>
          </a:prstGeom>
        </p:spPr>
      </p:pic>
      <p:pic>
        <p:nvPicPr>
          <p:cNvPr id="14" name="Picture 13">
            <a:extLst>
              <a:ext uri="{FF2B5EF4-FFF2-40B4-BE49-F238E27FC236}">
                <a16:creationId xmlns="" xmlns:a16="http://schemas.microsoft.com/office/drawing/2014/main" id="{00000000-0008-0000-0300-000010000000}"/>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758025" y="4099181"/>
            <a:ext cx="1675655" cy="1457137"/>
          </a:xfrm>
          <a:prstGeom prst="rect">
            <a:avLst/>
          </a:prstGeom>
        </p:spPr>
      </p:pic>
      <p:pic>
        <p:nvPicPr>
          <p:cNvPr id="15" name="Picture 14">
            <a:extLst>
              <a:ext uri="{FF2B5EF4-FFF2-40B4-BE49-F238E27FC236}">
                <a16:creationId xmlns="" xmlns:a16="http://schemas.microsoft.com/office/drawing/2014/main" id="{A8E16ACC-F44D-4A9D-BCF6-00BCB5DCDD1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741664" y="4099181"/>
            <a:ext cx="1596392" cy="1457137"/>
          </a:xfrm>
          <a:prstGeom prst="rect">
            <a:avLst/>
          </a:prstGeom>
        </p:spPr>
      </p:pic>
      <p:pic>
        <p:nvPicPr>
          <p:cNvPr id="16" name="Picture 15">
            <a:extLst>
              <a:ext uri="{FF2B5EF4-FFF2-40B4-BE49-F238E27FC236}">
                <a16:creationId xmlns="" xmlns:a16="http://schemas.microsoft.com/office/drawing/2014/main" id="{F749A6A1-2BB1-4F5C-874D-5E897C9513C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r="11757" b="8419"/>
          <a:stretch/>
        </p:blipFill>
        <p:spPr>
          <a:xfrm>
            <a:off x="10597410" y="4096489"/>
            <a:ext cx="1585284" cy="1459829"/>
          </a:xfrm>
          <a:prstGeom prst="rect">
            <a:avLst/>
          </a:prstGeom>
        </p:spPr>
      </p:pic>
      <p:sp>
        <p:nvSpPr>
          <p:cNvPr id="19" name="TextBox 18">
            <a:extLst>
              <a:ext uri="{FF2B5EF4-FFF2-40B4-BE49-F238E27FC236}">
                <a16:creationId xmlns="" xmlns:a16="http://schemas.microsoft.com/office/drawing/2014/main" id="{649BDF0A-A859-4095-A258-9B62760C261D}"/>
              </a:ext>
            </a:extLst>
          </p:cNvPr>
          <p:cNvSpPr txBox="1"/>
          <p:nvPr/>
        </p:nvSpPr>
        <p:spPr>
          <a:xfrm>
            <a:off x="0" y="309616"/>
            <a:ext cx="12801600" cy="646331"/>
          </a:xfrm>
          <a:prstGeom prst="rect">
            <a:avLst/>
          </a:prstGeom>
          <a:noFill/>
        </p:spPr>
        <p:txBody>
          <a:bodyPr wrap="square" rtlCol="0">
            <a:spAutoFit/>
          </a:bodyPr>
          <a:lstStyle>
            <a:defPPr>
              <a:defRPr lang="en-US"/>
            </a:defPPr>
            <a:lvl1pPr algn="ctr">
              <a:defRPr sz="5400" b="1">
                <a:gradFill>
                  <a:gsLst>
                    <a:gs pos="0">
                      <a:srgbClr val="33CC33"/>
                    </a:gs>
                    <a:gs pos="74000">
                      <a:srgbClr val="66FF33"/>
                    </a:gs>
                    <a:gs pos="83000">
                      <a:srgbClr val="00B050"/>
                    </a:gs>
                    <a:gs pos="100000">
                      <a:srgbClr val="66FF33"/>
                    </a:gs>
                  </a:gsLst>
                  <a:lin ang="5400000" scaled="1"/>
                </a:gradFill>
              </a:defRPr>
            </a:lvl1pPr>
          </a:lstStyle>
          <a:p>
            <a:r>
              <a:rPr lang="en-US" sz="3600" dirty="0">
                <a:solidFill>
                  <a:srgbClr val="116937"/>
                </a:solidFill>
                <a:latin typeface="Times New Roman" panose="02020603050405020304" pitchFamily="18" charset="0"/>
                <a:cs typeface="Times New Roman" panose="02020603050405020304" pitchFamily="18" charset="0"/>
              </a:rPr>
              <a:t>LASER ETCHING</a:t>
            </a:r>
          </a:p>
        </p:txBody>
      </p:sp>
      <p:pic>
        <p:nvPicPr>
          <p:cNvPr id="20" name="Picture 19" descr="A piece of luggage&#10;&#10;Description automatically generated">
            <a:extLst>
              <a:ext uri="{FF2B5EF4-FFF2-40B4-BE49-F238E27FC236}">
                <a16:creationId xmlns="" xmlns:a16="http://schemas.microsoft.com/office/drawing/2014/main" id="{6CF6F5B2-DFEA-4EFF-8F0C-36C21748073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1664" t="2861" r="2202" b="5323"/>
          <a:stretch/>
        </p:blipFill>
        <p:spPr>
          <a:xfrm rot="5400000">
            <a:off x="10360832" y="1780053"/>
            <a:ext cx="2271016" cy="2146576"/>
          </a:xfrm>
          <a:prstGeom prst="rect">
            <a:avLst/>
          </a:prstGeom>
        </p:spPr>
      </p:pic>
      <p:pic>
        <p:nvPicPr>
          <p:cNvPr id="21" name="Picture 20" descr="A microwave oven&#10;&#10;Description automatically generated">
            <a:extLst>
              <a:ext uri="{FF2B5EF4-FFF2-40B4-BE49-F238E27FC236}">
                <a16:creationId xmlns="" xmlns:a16="http://schemas.microsoft.com/office/drawing/2014/main" id="{4853B0D6-AA22-4AC0-BF25-A91A7E00581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3527" t="4831" r="4325"/>
          <a:stretch/>
        </p:blipFill>
        <p:spPr>
          <a:xfrm>
            <a:off x="6507872" y="1717833"/>
            <a:ext cx="3766894" cy="2271016"/>
          </a:xfrm>
          <a:prstGeom prst="rect">
            <a:avLst/>
          </a:prstGeom>
        </p:spPr>
      </p:pic>
    </p:spTree>
    <p:extLst>
      <p:ext uri="{BB962C8B-B14F-4D97-AF65-F5344CB8AC3E}">
        <p14:creationId xmlns:p14="http://schemas.microsoft.com/office/powerpoint/2010/main" val="821694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 xmlns:a16="http://schemas.microsoft.com/office/drawing/2014/main" id="{9DCE810A-CC17-43CA-B449-AFC448EF0427}"/>
              </a:ext>
            </a:extLst>
          </p:cNvPr>
          <p:cNvSpPr txBox="1">
            <a:spLocks/>
          </p:cNvSpPr>
          <p:nvPr/>
        </p:nvSpPr>
        <p:spPr>
          <a:xfrm>
            <a:off x="7251822" y="4297827"/>
            <a:ext cx="5202306" cy="1339547"/>
          </a:xfrm>
          <a:prstGeom prst="rect">
            <a:avLst/>
          </a:prstGeom>
        </p:spPr>
        <p:txBody>
          <a:bodyPr>
            <a:noAutofit/>
          </a:bodyPr>
          <a:lstStyle>
            <a:lvl1pPr marL="211023" indent="-211023" algn="l" defTabSz="844095" rtl="0" eaLnBrk="1" latinLnBrk="0" hangingPunct="1">
              <a:lnSpc>
                <a:spcPct val="90000"/>
              </a:lnSpc>
              <a:spcBef>
                <a:spcPts val="923"/>
              </a:spcBef>
              <a:buFont typeface="Arial" panose="020B0604020202020204" pitchFamily="34" charset="0"/>
              <a:buChar char="•"/>
              <a:defRPr sz="2584" kern="1200">
                <a:solidFill>
                  <a:schemeClr val="tx1"/>
                </a:solidFill>
                <a:latin typeface="+mn-lt"/>
                <a:ea typeface="+mn-ea"/>
                <a:cs typeface="+mn-cs"/>
              </a:defRPr>
            </a:lvl1pPr>
            <a:lvl2pPr marL="633070" indent="-211023" algn="l" defTabSz="844095" rtl="0" eaLnBrk="1" latinLnBrk="0" hangingPunct="1">
              <a:lnSpc>
                <a:spcPct val="90000"/>
              </a:lnSpc>
              <a:spcBef>
                <a:spcPts val="462"/>
              </a:spcBef>
              <a:buFont typeface="Arial" panose="020B0604020202020204" pitchFamily="34" charset="0"/>
              <a:buChar char="•"/>
              <a:defRPr sz="2215" kern="1200">
                <a:solidFill>
                  <a:schemeClr val="tx1"/>
                </a:solidFill>
                <a:latin typeface="+mn-lt"/>
                <a:ea typeface="+mn-ea"/>
                <a:cs typeface="+mn-cs"/>
              </a:defRPr>
            </a:lvl2pPr>
            <a:lvl3pPr marL="1055118" indent="-211023" algn="l" defTabSz="844095" rtl="0" eaLnBrk="1" latinLnBrk="0" hangingPunct="1">
              <a:lnSpc>
                <a:spcPct val="90000"/>
              </a:lnSpc>
              <a:spcBef>
                <a:spcPts val="462"/>
              </a:spcBef>
              <a:buFont typeface="Arial" panose="020B0604020202020204" pitchFamily="34" charset="0"/>
              <a:buChar char="•"/>
              <a:defRPr sz="1847" kern="1200">
                <a:solidFill>
                  <a:schemeClr val="tx1"/>
                </a:solidFill>
                <a:latin typeface="+mn-lt"/>
                <a:ea typeface="+mn-ea"/>
                <a:cs typeface="+mn-cs"/>
              </a:defRPr>
            </a:lvl3pPr>
            <a:lvl4pPr marL="1477167" indent="-211023" algn="l" defTabSz="844095"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4pPr>
            <a:lvl5pPr marL="1899213" indent="-211023" algn="l" defTabSz="844095"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5pPr>
            <a:lvl6pPr marL="2321262" indent="-211023" algn="l" defTabSz="844095"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308" indent="-211023" algn="l" defTabSz="844095"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55" indent="-211023" algn="l" defTabSz="844095"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403" indent="-211023" algn="l" defTabSz="844095"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a:lstStyle>
          <a:p>
            <a:pPr marL="0" indent="0" defTabSz="1126135">
              <a:lnSpc>
                <a:spcPct val="150000"/>
              </a:lnSpc>
              <a:buNone/>
            </a:pPr>
            <a:r>
              <a:rPr lang="en-US" sz="2600" dirty="0">
                <a:solidFill>
                  <a:srgbClr val="116937"/>
                </a:solidFill>
                <a:latin typeface="Times New Roman" panose="02020603050405020304" pitchFamily="18" charset="0"/>
                <a:cs typeface="Times New Roman" panose="02020603050405020304" pitchFamily="18" charset="0"/>
              </a:rPr>
              <a:t>Max hanger size / Parts </a:t>
            </a:r>
          </a:p>
          <a:p>
            <a:pPr marL="0" indent="0" defTabSz="1126135">
              <a:lnSpc>
                <a:spcPct val="150000"/>
              </a:lnSpc>
              <a:buNone/>
            </a:pPr>
            <a:r>
              <a:rPr lang="en-US" sz="2600" dirty="0">
                <a:solidFill>
                  <a:srgbClr val="116937"/>
                </a:solidFill>
                <a:latin typeface="Times New Roman" panose="02020603050405020304" pitchFamily="18" charset="0"/>
                <a:cs typeface="Times New Roman" panose="02020603050405020304" pitchFamily="18" charset="0"/>
              </a:rPr>
              <a:t>1500 (L) X 1200(W) X 300 (Depth) </a:t>
            </a:r>
          </a:p>
        </p:txBody>
      </p:sp>
      <p:pic>
        <p:nvPicPr>
          <p:cNvPr id="5" name="Picture 4" descr="A picture containing building, indoor, window, table&#10;&#10;Description automatically generated">
            <a:extLst>
              <a:ext uri="{FF2B5EF4-FFF2-40B4-BE49-F238E27FC236}">
                <a16:creationId xmlns="" xmlns:a16="http://schemas.microsoft.com/office/drawing/2014/main" id="{DC29F35A-FE65-4433-AD64-8EADE1D59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272" y="3378757"/>
            <a:ext cx="5791200" cy="4343400"/>
          </a:xfrm>
          <a:prstGeom prst="rect">
            <a:avLst/>
          </a:prstGeom>
        </p:spPr>
      </p:pic>
      <p:sp>
        <p:nvSpPr>
          <p:cNvPr id="6" name="TextBox 5">
            <a:extLst>
              <a:ext uri="{FF2B5EF4-FFF2-40B4-BE49-F238E27FC236}">
                <a16:creationId xmlns="" xmlns:a16="http://schemas.microsoft.com/office/drawing/2014/main" id="{4F32C3BE-8AE9-4F5F-AD3D-0C4BDAEFB7E5}"/>
              </a:ext>
            </a:extLst>
          </p:cNvPr>
          <p:cNvSpPr txBox="1"/>
          <p:nvPr/>
        </p:nvSpPr>
        <p:spPr>
          <a:xfrm>
            <a:off x="748599" y="1858984"/>
            <a:ext cx="8852601" cy="1292662"/>
          </a:xfrm>
          <a:prstGeom prst="rect">
            <a:avLst/>
          </a:prstGeom>
          <a:noFill/>
        </p:spPr>
        <p:txBody>
          <a:bodyPr wrap="square" rtlCol="0">
            <a:spAutoFit/>
          </a:bodyPr>
          <a:lstStyle>
            <a:defPPr>
              <a:defRPr lang="en-US"/>
            </a:defPPr>
            <a:lvl1pPr algn="ctr">
              <a:defRPr sz="5400" b="1">
                <a:gradFill>
                  <a:gsLst>
                    <a:gs pos="0">
                      <a:srgbClr val="33CC33"/>
                    </a:gs>
                    <a:gs pos="74000">
                      <a:srgbClr val="66FF33"/>
                    </a:gs>
                    <a:gs pos="83000">
                      <a:srgbClr val="00B050"/>
                    </a:gs>
                    <a:gs pos="100000">
                      <a:srgbClr val="66FF33"/>
                    </a:gs>
                  </a:gsLst>
                  <a:lin ang="5400000" scaled="1"/>
                </a:gradFill>
              </a:defRPr>
            </a:lvl1pPr>
          </a:lstStyle>
          <a:p>
            <a:pPr algn="l"/>
            <a:r>
              <a:rPr lang="en-US" sz="2600" dirty="0" smtClean="0">
                <a:solidFill>
                  <a:srgbClr val="116937"/>
                </a:solidFill>
                <a:latin typeface="Times New Roman" panose="02020603050405020304" pitchFamily="18" charset="0"/>
                <a:cs typeface="Times New Roman" panose="02020603050405020304" pitchFamily="18" charset="0"/>
              </a:rPr>
              <a:t>Chrome Plating Line – </a:t>
            </a:r>
            <a:r>
              <a:rPr lang="en-US" sz="2600" b="0" dirty="0" smtClean="0">
                <a:solidFill>
                  <a:srgbClr val="116937"/>
                </a:solidFill>
                <a:latin typeface="Times New Roman" panose="02020603050405020304" pitchFamily="18" charset="0"/>
                <a:cs typeface="Times New Roman" panose="02020603050405020304" pitchFamily="18" charset="0"/>
              </a:rPr>
              <a:t>Complete automation for plastic parts</a:t>
            </a:r>
          </a:p>
          <a:p>
            <a:pPr algn="l"/>
            <a:r>
              <a:rPr lang="en-US" sz="2600" b="0" dirty="0" smtClean="0">
                <a:solidFill>
                  <a:srgbClr val="116937"/>
                </a:solidFill>
                <a:latin typeface="Times New Roman" panose="02020603050405020304" pitchFamily="18" charset="0"/>
                <a:cs typeface="Times New Roman" panose="02020603050405020304" pitchFamily="18" charset="0"/>
              </a:rPr>
              <a:t>Start of Production </a:t>
            </a:r>
            <a:r>
              <a:rPr lang="en-US" sz="2600" b="0" smtClean="0">
                <a:solidFill>
                  <a:srgbClr val="116937"/>
                </a:solidFill>
                <a:latin typeface="Times New Roman" panose="02020603050405020304" pitchFamily="18" charset="0"/>
                <a:cs typeface="Times New Roman" panose="02020603050405020304" pitchFamily="18" charset="0"/>
              </a:rPr>
              <a:t>@ </a:t>
            </a:r>
            <a:r>
              <a:rPr lang="en-US" sz="2600" b="0" smtClean="0">
                <a:solidFill>
                  <a:srgbClr val="116937"/>
                </a:solidFill>
                <a:latin typeface="Times New Roman" panose="02020603050405020304" pitchFamily="18" charset="0"/>
                <a:cs typeface="Times New Roman" panose="02020603050405020304" pitchFamily="18" charset="0"/>
              </a:rPr>
              <a:t>AUG-2020</a:t>
            </a:r>
            <a:endParaRPr lang="en-US" sz="2600" b="0" dirty="0" smtClean="0">
              <a:solidFill>
                <a:srgbClr val="116937"/>
              </a:solidFill>
              <a:latin typeface="Times New Roman" panose="02020603050405020304" pitchFamily="18" charset="0"/>
              <a:cs typeface="Times New Roman" panose="02020603050405020304" pitchFamily="18" charset="0"/>
            </a:endParaRPr>
          </a:p>
          <a:p>
            <a:pPr algn="l"/>
            <a:endParaRPr lang="en-US" sz="2600" dirty="0">
              <a:solidFill>
                <a:srgbClr val="116937"/>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4AF4D374-CCD0-42D0-84F9-FFE6B10F3874}"/>
              </a:ext>
            </a:extLst>
          </p:cNvPr>
          <p:cNvSpPr txBox="1"/>
          <p:nvPr/>
        </p:nvSpPr>
        <p:spPr>
          <a:xfrm>
            <a:off x="1161094" y="98258"/>
            <a:ext cx="10894978" cy="646331"/>
          </a:xfrm>
          <a:prstGeom prst="rect">
            <a:avLst/>
          </a:prstGeom>
          <a:noFill/>
        </p:spPr>
        <p:txBody>
          <a:bodyPr wrap="square" rtlCol="0">
            <a:spAutoFit/>
          </a:bodyPr>
          <a:lstStyle>
            <a:defPPr>
              <a:defRPr lang="en-US"/>
            </a:defPPr>
            <a:lvl1pPr algn="ctr">
              <a:defRPr sz="5400" b="1">
                <a:gradFill>
                  <a:gsLst>
                    <a:gs pos="0">
                      <a:srgbClr val="33CC33"/>
                    </a:gs>
                    <a:gs pos="74000">
                      <a:srgbClr val="66FF33"/>
                    </a:gs>
                    <a:gs pos="83000">
                      <a:srgbClr val="00B050"/>
                    </a:gs>
                    <a:gs pos="100000">
                      <a:srgbClr val="66FF33"/>
                    </a:gs>
                  </a:gsLst>
                  <a:lin ang="5400000" scaled="1"/>
                </a:gradFill>
              </a:defRPr>
            </a:lvl1pPr>
          </a:lstStyle>
          <a:p>
            <a:r>
              <a:rPr lang="en-US" sz="3600" dirty="0" smtClean="0">
                <a:solidFill>
                  <a:srgbClr val="116937"/>
                </a:solidFill>
                <a:latin typeface="Times New Roman" panose="02020603050405020304" pitchFamily="18" charset="0"/>
                <a:cs typeface="Times New Roman" panose="02020603050405020304" pitchFamily="18" charset="0"/>
              </a:rPr>
              <a:t>Chrome Plating </a:t>
            </a:r>
            <a:endParaRPr lang="en-US" sz="3600" dirty="0">
              <a:solidFill>
                <a:srgbClr val="11693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2077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5488" y="1565178"/>
            <a:ext cx="11173968" cy="6555641"/>
          </a:xfrm>
          <a:prstGeom prst="rect">
            <a:avLst/>
          </a:prstGeom>
        </p:spPr>
        <p:txBody>
          <a:bodyPr wrap="square">
            <a:spAutoFit/>
          </a:bodyPr>
          <a:lstStyle/>
          <a:p>
            <a:pPr marL="514350" indent="-514350">
              <a:buFont typeface="Arial" panose="020B0604020202020204" pitchFamily="34" charset="0"/>
              <a:buChar char="•"/>
            </a:pPr>
            <a:r>
              <a:rPr lang="en-US" sz="2800" b="1" dirty="0">
                <a:solidFill>
                  <a:srgbClr val="116937"/>
                </a:solidFill>
                <a:latin typeface="Times New Roman" panose="02020603050405020304" pitchFamily="18" charset="0"/>
                <a:cs typeface="Times New Roman" panose="02020603050405020304" pitchFamily="18" charset="0"/>
              </a:rPr>
              <a:t>Hot Foil </a:t>
            </a:r>
            <a:r>
              <a:rPr lang="en-US" sz="2800" b="1" dirty="0" smtClean="0">
                <a:solidFill>
                  <a:srgbClr val="116937"/>
                </a:solidFill>
                <a:latin typeface="Times New Roman" panose="02020603050405020304" pitchFamily="18" charset="0"/>
                <a:cs typeface="Times New Roman" panose="02020603050405020304" pitchFamily="18" charset="0"/>
              </a:rPr>
              <a:t>Stamping : </a:t>
            </a:r>
            <a:r>
              <a:rPr lang="en-IN" sz="2600" dirty="0">
                <a:solidFill>
                  <a:srgbClr val="116937"/>
                </a:solidFill>
                <a:latin typeface="Times New Roman" panose="02020603050405020304" pitchFamily="18" charset="0"/>
                <a:cs typeface="Times New Roman" panose="02020603050405020304" pitchFamily="18" charset="0"/>
              </a:rPr>
              <a:t>Our Hot stamping capability can make different kinds of hot stamping process. Our engineers are expert in guiding the process from the tool design stage itself. We have capability to print parts up to 300 mm in length. </a:t>
            </a:r>
          </a:p>
          <a:p>
            <a:pPr marL="514350" indent="-514350">
              <a:buFont typeface="Arial" panose="020B0604020202020204" pitchFamily="34" charset="0"/>
              <a:buChar char="•"/>
            </a:pPr>
            <a:endParaRPr lang="en-US" sz="2400" b="1" dirty="0">
              <a:solidFill>
                <a:srgbClr val="116937"/>
              </a:solidFill>
              <a:latin typeface="Times New Roman" panose="02020603050405020304" pitchFamily="18" charset="0"/>
              <a:cs typeface="Times New Roman" panose="02020603050405020304" pitchFamily="18" charset="0"/>
            </a:endParaRPr>
          </a:p>
          <a:p>
            <a:pPr marL="514350" indent="-514350">
              <a:buFont typeface="Arial" panose="020B0604020202020204" pitchFamily="34" charset="0"/>
              <a:buChar char="•"/>
            </a:pPr>
            <a:r>
              <a:rPr lang="en-US" sz="2800" b="1" dirty="0">
                <a:solidFill>
                  <a:srgbClr val="116937"/>
                </a:solidFill>
                <a:latin typeface="Times New Roman" panose="02020603050405020304" pitchFamily="18" charset="0"/>
                <a:cs typeface="Times New Roman" panose="02020603050405020304" pitchFamily="18" charset="0"/>
              </a:rPr>
              <a:t>Ultrasonic Welding : </a:t>
            </a:r>
            <a:r>
              <a:rPr lang="en-IN" sz="2600" dirty="0">
                <a:solidFill>
                  <a:srgbClr val="116937"/>
                </a:solidFill>
                <a:latin typeface="Times New Roman" panose="02020603050405020304" pitchFamily="18" charset="0"/>
                <a:cs typeface="Times New Roman" panose="02020603050405020304" pitchFamily="18" charset="0"/>
              </a:rPr>
              <a:t>ACT has 4 Ultrasonic Welding lines to meet specific customer requirements. </a:t>
            </a:r>
            <a:r>
              <a:rPr lang="en-IN" sz="2600" dirty="0" smtClean="0">
                <a:solidFill>
                  <a:srgbClr val="116937"/>
                </a:solidFill>
                <a:latin typeface="Times New Roman" panose="02020603050405020304" pitchFamily="18" charset="0"/>
                <a:cs typeface="Times New Roman" panose="02020603050405020304" pitchFamily="18" charset="0"/>
              </a:rPr>
              <a:t>Ultrasonic </a:t>
            </a:r>
            <a:r>
              <a:rPr lang="en-IN" sz="2600" dirty="0">
                <a:solidFill>
                  <a:srgbClr val="116937"/>
                </a:solidFill>
                <a:latin typeface="Times New Roman" panose="02020603050405020304" pitchFamily="18" charset="0"/>
                <a:cs typeface="Times New Roman" panose="02020603050405020304" pitchFamily="18" charset="0"/>
              </a:rPr>
              <a:t>Welding is a great replacement for screws, glue, and snap-fit </a:t>
            </a:r>
            <a:r>
              <a:rPr lang="en-IN" sz="2600" dirty="0" smtClean="0">
                <a:solidFill>
                  <a:srgbClr val="116937"/>
                </a:solidFill>
                <a:latin typeface="Times New Roman" panose="02020603050405020304" pitchFamily="18" charset="0"/>
                <a:cs typeface="Times New Roman" panose="02020603050405020304" pitchFamily="18" charset="0"/>
              </a:rPr>
              <a:t>designs. </a:t>
            </a:r>
            <a:r>
              <a:rPr lang="en-IN" sz="2600" dirty="0">
                <a:solidFill>
                  <a:srgbClr val="116937"/>
                </a:solidFill>
                <a:latin typeface="Times New Roman" panose="02020603050405020304" pitchFamily="18" charset="0"/>
                <a:cs typeface="Times New Roman" panose="02020603050405020304" pitchFamily="18" charset="0"/>
              </a:rPr>
              <a:t>As such, it has broad range of applications and is a cost-effective and environmentally friendly </a:t>
            </a:r>
            <a:r>
              <a:rPr lang="en-IN" sz="2600" dirty="0" smtClean="0">
                <a:solidFill>
                  <a:srgbClr val="116937"/>
                </a:solidFill>
                <a:latin typeface="Times New Roman" panose="02020603050405020304" pitchFamily="18" charset="0"/>
                <a:cs typeface="Times New Roman" panose="02020603050405020304" pitchFamily="18" charset="0"/>
              </a:rPr>
              <a:t>solution.</a:t>
            </a:r>
          </a:p>
          <a:p>
            <a:pPr marL="514350" indent="-514350">
              <a:buFont typeface="Arial" panose="020B0604020202020204" pitchFamily="34" charset="0"/>
              <a:buChar char="•"/>
            </a:pPr>
            <a:endParaRPr lang="en-IN" sz="2600" b="1" dirty="0">
              <a:solidFill>
                <a:srgbClr val="116937"/>
              </a:solidFill>
              <a:latin typeface="Times New Roman" panose="02020603050405020304" pitchFamily="18" charset="0"/>
              <a:cs typeface="Times New Roman" panose="02020603050405020304" pitchFamily="18" charset="0"/>
            </a:endParaRPr>
          </a:p>
          <a:p>
            <a:pPr marL="514350" indent="-514350">
              <a:buFont typeface="Arial" panose="020B0604020202020204" pitchFamily="34" charset="0"/>
              <a:buChar char="•"/>
            </a:pPr>
            <a:r>
              <a:rPr lang="en-US" sz="2800" b="1" dirty="0" smtClean="0">
                <a:solidFill>
                  <a:srgbClr val="116937"/>
                </a:solidFill>
                <a:latin typeface="Times New Roman" panose="02020603050405020304" pitchFamily="18" charset="0"/>
                <a:cs typeface="Times New Roman" panose="02020603050405020304" pitchFamily="18" charset="0"/>
              </a:rPr>
              <a:t>Value </a:t>
            </a:r>
            <a:r>
              <a:rPr lang="en-US" sz="2800" b="1" dirty="0">
                <a:solidFill>
                  <a:srgbClr val="116937"/>
                </a:solidFill>
                <a:latin typeface="Times New Roman" panose="02020603050405020304" pitchFamily="18" charset="0"/>
                <a:cs typeface="Times New Roman" panose="02020603050405020304" pitchFamily="18" charset="0"/>
              </a:rPr>
              <a:t>added assembly : </a:t>
            </a:r>
            <a:r>
              <a:rPr lang="en-IN" sz="2600" dirty="0">
                <a:solidFill>
                  <a:srgbClr val="116937"/>
                </a:solidFill>
                <a:latin typeface="Times New Roman" panose="02020603050405020304" pitchFamily="18" charset="0"/>
                <a:cs typeface="Times New Roman" panose="02020603050405020304" pitchFamily="18" charset="0"/>
              </a:rPr>
              <a:t>Manufacturing of individual components to fully-assembled functional devices require a holistic approach to building products. We need to combine technology with expertise and wisdom in delivering the desired outcome.  Therefore, We understand and are committed to be a one point supplier who  offer mix ‘n‘ match solutions to save customers both time and money</a:t>
            </a:r>
            <a:endParaRPr lang="en-US" sz="2600" dirty="0">
              <a:solidFill>
                <a:srgbClr val="116937"/>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649BDF0A-A859-4095-A258-9B62760C261D}"/>
              </a:ext>
            </a:extLst>
          </p:cNvPr>
          <p:cNvSpPr txBox="1"/>
          <p:nvPr/>
        </p:nvSpPr>
        <p:spPr>
          <a:xfrm>
            <a:off x="0" y="309616"/>
            <a:ext cx="12801600" cy="646331"/>
          </a:xfrm>
          <a:prstGeom prst="rect">
            <a:avLst/>
          </a:prstGeom>
          <a:noFill/>
        </p:spPr>
        <p:txBody>
          <a:bodyPr wrap="square" rtlCol="0">
            <a:spAutoFit/>
          </a:bodyPr>
          <a:lstStyle>
            <a:defPPr>
              <a:defRPr lang="en-US"/>
            </a:defPPr>
            <a:lvl1pPr algn="ctr">
              <a:defRPr sz="5400" b="1">
                <a:gradFill>
                  <a:gsLst>
                    <a:gs pos="0">
                      <a:srgbClr val="33CC33"/>
                    </a:gs>
                    <a:gs pos="74000">
                      <a:srgbClr val="66FF33"/>
                    </a:gs>
                    <a:gs pos="83000">
                      <a:srgbClr val="00B050"/>
                    </a:gs>
                    <a:gs pos="100000">
                      <a:srgbClr val="66FF33"/>
                    </a:gs>
                  </a:gsLst>
                  <a:lin ang="5400000" scaled="1"/>
                </a:gradFill>
              </a:defRPr>
            </a:lvl1pPr>
          </a:lstStyle>
          <a:p>
            <a:r>
              <a:rPr lang="en-US" sz="3600" dirty="0" smtClean="0">
                <a:solidFill>
                  <a:srgbClr val="116937"/>
                </a:solidFill>
                <a:latin typeface="Times New Roman" panose="02020603050405020304" pitchFamily="18" charset="0"/>
                <a:cs typeface="Times New Roman" panose="02020603050405020304" pitchFamily="18" charset="0"/>
              </a:rPr>
              <a:t>Hot Stamping – Ultrasonic Welding – Assembly</a:t>
            </a:r>
            <a:endParaRPr lang="en-US" sz="3600" dirty="0">
              <a:solidFill>
                <a:srgbClr val="11693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6484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91713ADA-6AB9-43DD-84C2-6BFDA68851D1}"/>
              </a:ext>
            </a:extLst>
          </p:cNvPr>
          <p:cNvPicPr>
            <a:picLocks noChangeAspect="1"/>
          </p:cNvPicPr>
          <p:nvPr/>
        </p:nvPicPr>
        <p:blipFill>
          <a:blip r:embed="rId3"/>
          <a:stretch>
            <a:fillRect/>
          </a:stretch>
        </p:blipFill>
        <p:spPr>
          <a:xfrm>
            <a:off x="10315840" y="1707316"/>
            <a:ext cx="2318165" cy="2928710"/>
          </a:xfrm>
          <a:prstGeom prst="rect">
            <a:avLst/>
          </a:prstGeom>
        </p:spPr>
      </p:pic>
      <p:sp>
        <p:nvSpPr>
          <p:cNvPr id="6" name="TextBox 5">
            <a:extLst>
              <a:ext uri="{FF2B5EF4-FFF2-40B4-BE49-F238E27FC236}">
                <a16:creationId xmlns:a16="http://schemas.microsoft.com/office/drawing/2014/main" xmlns="" id="{22C652C9-62CC-42E0-8B9F-91848A6BDC46}"/>
              </a:ext>
            </a:extLst>
          </p:cNvPr>
          <p:cNvSpPr txBox="1"/>
          <p:nvPr/>
        </p:nvSpPr>
        <p:spPr>
          <a:xfrm>
            <a:off x="344706" y="1579300"/>
            <a:ext cx="6565392" cy="7848302"/>
          </a:xfrm>
          <a:prstGeom prst="rect">
            <a:avLst/>
          </a:prstGeom>
          <a:noFill/>
        </p:spPr>
        <p:txBody>
          <a:bodyPr wrap="square" rtlCol="0">
            <a:spAutoFit/>
          </a:bodyPr>
          <a:lstStyle/>
          <a:p>
            <a:pPr defTabSz="844095">
              <a:lnSpc>
                <a:spcPct val="90000"/>
              </a:lnSpc>
              <a:spcBef>
                <a:spcPct val="0"/>
              </a:spcBef>
            </a:pPr>
            <a:r>
              <a:rPr lang="en-IN" sz="2800" b="1" dirty="0">
                <a:solidFill>
                  <a:srgbClr val="116937"/>
                </a:solidFill>
                <a:latin typeface="Times New Roman" panose="02020603050405020304" pitchFamily="18" charset="0"/>
                <a:cs typeface="Times New Roman" panose="02020603050405020304" pitchFamily="18" charset="0"/>
              </a:rPr>
              <a:t>Screen </a:t>
            </a:r>
            <a:r>
              <a:rPr lang="en-IN" sz="2800" b="1" dirty="0" smtClean="0">
                <a:solidFill>
                  <a:srgbClr val="116937"/>
                </a:solidFill>
                <a:latin typeface="Times New Roman" panose="02020603050405020304" pitchFamily="18" charset="0"/>
                <a:cs typeface="Times New Roman" panose="02020603050405020304" pitchFamily="18" charset="0"/>
              </a:rPr>
              <a:t>Printing</a:t>
            </a:r>
          </a:p>
          <a:p>
            <a:pPr defTabSz="844095">
              <a:lnSpc>
                <a:spcPct val="90000"/>
              </a:lnSpc>
              <a:spcBef>
                <a:spcPct val="0"/>
              </a:spcBef>
            </a:pPr>
            <a:endParaRPr lang="en-IN" sz="2800" b="1" dirty="0">
              <a:solidFill>
                <a:srgbClr val="116937"/>
              </a:solidFill>
              <a:latin typeface="Times New Roman" panose="02020603050405020304" pitchFamily="18" charset="0"/>
              <a:cs typeface="Times New Roman" panose="02020603050405020304" pitchFamily="18" charset="0"/>
            </a:endParaRPr>
          </a:p>
          <a:p>
            <a:pPr defTabSz="844095">
              <a:lnSpc>
                <a:spcPct val="90000"/>
              </a:lnSpc>
              <a:spcBef>
                <a:spcPct val="0"/>
              </a:spcBef>
            </a:pPr>
            <a:r>
              <a:rPr lang="en-IN" sz="2800" b="1" dirty="0" smtClean="0">
                <a:solidFill>
                  <a:srgbClr val="116937"/>
                </a:solidFill>
                <a:latin typeface="Times New Roman" panose="02020603050405020304" pitchFamily="18" charset="0"/>
                <a:cs typeface="Times New Roman" panose="02020603050405020304" pitchFamily="18" charset="0"/>
              </a:rPr>
              <a:t>Advantages:</a:t>
            </a:r>
            <a:endParaRPr lang="en-IN" sz="2800" b="1" dirty="0">
              <a:solidFill>
                <a:srgbClr val="116937"/>
              </a:solidFill>
              <a:latin typeface="Times New Roman" panose="02020603050405020304" pitchFamily="18" charset="0"/>
              <a:cs typeface="Times New Roman" panose="02020603050405020304" pitchFamily="18" charset="0"/>
            </a:endParaRPr>
          </a:p>
          <a:p>
            <a:pPr marL="457200" indent="-457200" defTabSz="844095">
              <a:lnSpc>
                <a:spcPct val="90000"/>
              </a:lnSpc>
              <a:spcBef>
                <a:spcPct val="0"/>
              </a:spcBef>
              <a:buFont typeface="Arial" panose="020B0604020202020204" pitchFamily="34" charset="0"/>
              <a:buChar char="•"/>
            </a:pPr>
            <a:r>
              <a:rPr lang="en-IN" sz="2800" dirty="0" smtClean="0">
                <a:solidFill>
                  <a:srgbClr val="116937"/>
                </a:solidFill>
                <a:latin typeface="Times New Roman" panose="02020603050405020304" pitchFamily="18" charset="0"/>
                <a:cs typeface="Times New Roman" panose="02020603050405020304" pitchFamily="18" charset="0"/>
              </a:rPr>
              <a:t>Printing</a:t>
            </a:r>
            <a:r>
              <a:rPr lang="en-IN" sz="2800" dirty="0">
                <a:solidFill>
                  <a:srgbClr val="116937"/>
                </a:solidFill>
                <a:latin typeface="Times New Roman" panose="02020603050405020304" pitchFamily="18" charset="0"/>
                <a:cs typeface="Times New Roman" panose="02020603050405020304" pitchFamily="18" charset="0"/>
              </a:rPr>
              <a:t>, forming and injection process in single-roof platform with highly skilled </a:t>
            </a:r>
            <a:r>
              <a:rPr lang="en-IN" sz="2800" dirty="0" smtClean="0">
                <a:solidFill>
                  <a:srgbClr val="116937"/>
                </a:solidFill>
                <a:latin typeface="Times New Roman" panose="02020603050405020304" pitchFamily="18" charset="0"/>
                <a:cs typeface="Times New Roman" panose="02020603050405020304" pitchFamily="18" charset="0"/>
              </a:rPr>
              <a:t>team.</a:t>
            </a:r>
            <a:endParaRPr lang="en-IN" sz="2800" dirty="0">
              <a:solidFill>
                <a:srgbClr val="116937"/>
              </a:solidFill>
              <a:latin typeface="Times New Roman" panose="02020603050405020304" pitchFamily="18" charset="0"/>
              <a:cs typeface="Times New Roman" panose="02020603050405020304" pitchFamily="18" charset="0"/>
            </a:endParaRPr>
          </a:p>
          <a:p>
            <a:pPr marL="457200" indent="-457200" defTabSz="844095">
              <a:lnSpc>
                <a:spcPct val="90000"/>
              </a:lnSpc>
              <a:spcBef>
                <a:spcPct val="0"/>
              </a:spcBef>
              <a:buFont typeface="Arial" panose="020B0604020202020204" pitchFamily="34" charset="0"/>
              <a:buChar char="•"/>
            </a:pPr>
            <a:r>
              <a:rPr lang="en-IN" sz="2800" dirty="0">
                <a:solidFill>
                  <a:srgbClr val="116937"/>
                </a:solidFill>
                <a:latin typeface="Times New Roman" panose="02020603050405020304" pitchFamily="18" charset="0"/>
                <a:cs typeface="Times New Roman" panose="02020603050405020304" pitchFamily="18" charset="0"/>
              </a:rPr>
              <a:t>Speciality in design concept proposal and solution provider to customer</a:t>
            </a:r>
          </a:p>
          <a:p>
            <a:pPr marL="457200" indent="-457200" defTabSz="844095">
              <a:lnSpc>
                <a:spcPct val="90000"/>
              </a:lnSpc>
              <a:spcBef>
                <a:spcPct val="0"/>
              </a:spcBef>
              <a:buFont typeface="Arial" panose="020B0604020202020204" pitchFamily="34" charset="0"/>
              <a:buChar char="•"/>
            </a:pPr>
            <a:r>
              <a:rPr lang="en-IN" sz="2800" dirty="0">
                <a:solidFill>
                  <a:srgbClr val="116937"/>
                </a:solidFill>
                <a:latin typeface="Times New Roman" panose="02020603050405020304" pitchFamily="18" charset="0"/>
                <a:cs typeface="Times New Roman" panose="02020603050405020304" pitchFamily="18" charset="0"/>
              </a:rPr>
              <a:t>S</a:t>
            </a:r>
            <a:r>
              <a:rPr lang="en-IN" sz="2800" dirty="0" smtClean="0">
                <a:solidFill>
                  <a:srgbClr val="116937"/>
                </a:solidFill>
                <a:latin typeface="Times New Roman" panose="02020603050405020304" pitchFamily="18" charset="0"/>
                <a:cs typeface="Times New Roman" panose="02020603050405020304" pitchFamily="18" charset="0"/>
              </a:rPr>
              <a:t>tate-of-the-art</a:t>
            </a:r>
            <a:r>
              <a:rPr lang="en-IN" sz="2800" dirty="0">
                <a:solidFill>
                  <a:srgbClr val="116937"/>
                </a:solidFill>
                <a:latin typeface="Times New Roman" panose="02020603050405020304" pitchFamily="18" charset="0"/>
                <a:cs typeface="Times New Roman" panose="02020603050405020304" pitchFamily="18" charset="0"/>
              </a:rPr>
              <a:t>, world’s </a:t>
            </a:r>
            <a:r>
              <a:rPr lang="en-US" sz="2800" dirty="0">
                <a:solidFill>
                  <a:srgbClr val="116937"/>
                </a:solidFill>
                <a:latin typeface="Times New Roman" panose="02020603050405020304" pitchFamily="18" charset="0"/>
                <a:cs typeface="Times New Roman" panose="02020603050405020304" pitchFamily="18" charset="0"/>
              </a:rPr>
              <a:t>latest technology with fully automated Japanese, German </a:t>
            </a:r>
            <a:r>
              <a:rPr lang="en-IN" sz="2800" dirty="0">
                <a:solidFill>
                  <a:srgbClr val="116937"/>
                </a:solidFill>
                <a:latin typeface="Times New Roman" panose="02020603050405020304" pitchFamily="18" charset="0"/>
                <a:cs typeface="Times New Roman" panose="02020603050405020304" pitchFamily="18" charset="0"/>
              </a:rPr>
              <a:t>&amp; Taiwan make machines</a:t>
            </a:r>
            <a:r>
              <a:rPr lang="en-IN" sz="2800" dirty="0" smtClean="0">
                <a:solidFill>
                  <a:srgbClr val="116937"/>
                </a:solidFill>
                <a:latin typeface="Times New Roman" panose="02020603050405020304" pitchFamily="18" charset="0"/>
                <a:cs typeface="Times New Roman" panose="02020603050405020304" pitchFamily="18" charset="0"/>
              </a:rPr>
              <a:t>.</a:t>
            </a:r>
          </a:p>
          <a:p>
            <a:pPr marL="457200" indent="-457200" defTabSz="844095">
              <a:lnSpc>
                <a:spcPct val="90000"/>
              </a:lnSpc>
              <a:spcBef>
                <a:spcPct val="0"/>
              </a:spcBef>
              <a:buFont typeface="Arial" panose="020B0604020202020204" pitchFamily="34" charset="0"/>
              <a:buChar char="•"/>
            </a:pPr>
            <a:endParaRPr lang="en-IN" sz="2800" dirty="0">
              <a:solidFill>
                <a:srgbClr val="116937"/>
              </a:solidFill>
              <a:latin typeface="Times New Roman" panose="02020603050405020304" pitchFamily="18" charset="0"/>
              <a:cs typeface="Times New Roman" panose="02020603050405020304" pitchFamily="18" charset="0"/>
            </a:endParaRPr>
          </a:p>
          <a:p>
            <a:pPr defTabSz="844095">
              <a:lnSpc>
                <a:spcPct val="90000"/>
              </a:lnSpc>
              <a:spcBef>
                <a:spcPct val="0"/>
              </a:spcBef>
            </a:pPr>
            <a:r>
              <a:rPr lang="en-IN" sz="2800" b="1" dirty="0" smtClean="0">
                <a:solidFill>
                  <a:srgbClr val="116937"/>
                </a:solidFill>
                <a:latin typeface="Times New Roman" panose="02020603050405020304" pitchFamily="18" charset="0"/>
                <a:cs typeface="Times New Roman" panose="02020603050405020304" pitchFamily="18" charset="0"/>
              </a:rPr>
              <a:t>Applications : </a:t>
            </a:r>
            <a:r>
              <a:rPr lang="en-IN" sz="2800" dirty="0">
                <a:solidFill>
                  <a:srgbClr val="116937"/>
                </a:solidFill>
                <a:latin typeface="Times New Roman" panose="02020603050405020304" pitchFamily="18" charset="0"/>
                <a:cs typeface="Times New Roman" panose="02020603050405020304" pitchFamily="18" charset="0"/>
              </a:rPr>
              <a:t>Home Appliances, Automotive, Mobile communications, Computers etc</a:t>
            </a:r>
            <a:r>
              <a:rPr lang="en-IN" sz="2800" dirty="0" smtClean="0">
                <a:solidFill>
                  <a:srgbClr val="116937"/>
                </a:solidFill>
                <a:latin typeface="Times New Roman" panose="02020603050405020304" pitchFamily="18" charset="0"/>
                <a:cs typeface="Times New Roman" panose="02020603050405020304" pitchFamily="18" charset="0"/>
              </a:rPr>
              <a:t>.</a:t>
            </a:r>
          </a:p>
          <a:p>
            <a:pPr defTabSz="844095">
              <a:lnSpc>
                <a:spcPct val="90000"/>
              </a:lnSpc>
              <a:spcBef>
                <a:spcPct val="0"/>
              </a:spcBef>
            </a:pPr>
            <a:endParaRPr lang="en-IN" sz="2800" dirty="0">
              <a:solidFill>
                <a:srgbClr val="116937"/>
              </a:solidFill>
              <a:latin typeface="Times New Roman" panose="02020603050405020304" pitchFamily="18" charset="0"/>
              <a:cs typeface="Times New Roman" panose="02020603050405020304" pitchFamily="18" charset="0"/>
            </a:endParaRPr>
          </a:p>
          <a:p>
            <a:pPr marL="457200" indent="-457200" defTabSz="844095">
              <a:lnSpc>
                <a:spcPct val="90000"/>
              </a:lnSpc>
              <a:spcBef>
                <a:spcPct val="0"/>
              </a:spcBef>
              <a:buFont typeface="Arial" panose="020B0604020202020204" pitchFamily="34" charset="0"/>
              <a:buChar char="•"/>
            </a:pPr>
            <a:endParaRPr lang="en-IN" sz="2800" dirty="0" smtClean="0">
              <a:solidFill>
                <a:srgbClr val="116937"/>
              </a:solidFill>
              <a:latin typeface="Times New Roman" panose="02020603050405020304" pitchFamily="18" charset="0"/>
              <a:cs typeface="Times New Roman" panose="02020603050405020304" pitchFamily="18" charset="0"/>
            </a:endParaRPr>
          </a:p>
          <a:p>
            <a:pPr marL="457200" indent="-457200" defTabSz="844095">
              <a:lnSpc>
                <a:spcPct val="90000"/>
              </a:lnSpc>
              <a:spcBef>
                <a:spcPct val="0"/>
              </a:spcBef>
              <a:buFont typeface="Arial" panose="020B0604020202020204" pitchFamily="34" charset="0"/>
              <a:buChar char="•"/>
            </a:pPr>
            <a:endParaRPr lang="en-IN" sz="2800" dirty="0">
              <a:solidFill>
                <a:srgbClr val="116937"/>
              </a:solidFill>
              <a:latin typeface="Times New Roman" panose="02020603050405020304" pitchFamily="18" charset="0"/>
              <a:cs typeface="Times New Roman" panose="02020603050405020304" pitchFamily="18" charset="0"/>
            </a:endParaRPr>
          </a:p>
          <a:p>
            <a:pPr marL="457200" indent="-457200" defTabSz="844095">
              <a:lnSpc>
                <a:spcPct val="90000"/>
              </a:lnSpc>
              <a:spcBef>
                <a:spcPct val="0"/>
              </a:spcBef>
              <a:buFont typeface="Arial" panose="020B0604020202020204" pitchFamily="34" charset="0"/>
              <a:buChar char="•"/>
            </a:pPr>
            <a:endParaRPr lang="en-IN" sz="2800" dirty="0" smtClean="0">
              <a:solidFill>
                <a:srgbClr val="116937"/>
              </a:solidFill>
              <a:latin typeface="Times New Roman" panose="02020603050405020304" pitchFamily="18" charset="0"/>
              <a:cs typeface="Times New Roman" panose="02020603050405020304" pitchFamily="18" charset="0"/>
            </a:endParaRPr>
          </a:p>
          <a:p>
            <a:pPr defTabSz="844095">
              <a:lnSpc>
                <a:spcPct val="90000"/>
              </a:lnSpc>
              <a:spcBef>
                <a:spcPct val="0"/>
              </a:spcBef>
            </a:pPr>
            <a:endParaRPr lang="en-IN" sz="2800" dirty="0">
              <a:solidFill>
                <a:srgbClr val="116937"/>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A7382C28-4A2A-4BF3-9CA2-4CE19A56B703}"/>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7724178" y="1872372"/>
            <a:ext cx="2706633" cy="2285601"/>
          </a:xfrm>
          <a:prstGeom prst="rect">
            <a:avLst/>
          </a:prstGeom>
        </p:spPr>
      </p:pic>
      <p:pic>
        <p:nvPicPr>
          <p:cNvPr id="9" name="Picture 8">
            <a:extLst>
              <a:ext uri="{FF2B5EF4-FFF2-40B4-BE49-F238E27FC236}">
                <a16:creationId xmlns:a16="http://schemas.microsoft.com/office/drawing/2014/main" xmlns="" id="{5F82DDF1-B7DF-4D96-BBD7-C83DE47A02B1}"/>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Lst>
          </a:blip>
          <a:stretch>
            <a:fillRect/>
          </a:stretch>
        </p:blipFill>
        <p:spPr>
          <a:xfrm>
            <a:off x="7529925" y="4777103"/>
            <a:ext cx="4917989" cy="2197684"/>
          </a:xfrm>
          <a:prstGeom prst="rect">
            <a:avLst/>
          </a:prstGeom>
        </p:spPr>
      </p:pic>
      <p:pic>
        <p:nvPicPr>
          <p:cNvPr id="14" name="Picture 13">
            <a:extLst>
              <a:ext uri="{FF2B5EF4-FFF2-40B4-BE49-F238E27FC236}">
                <a16:creationId xmlns:a16="http://schemas.microsoft.com/office/drawing/2014/main" xmlns="" id="{6ACCBC2F-C91F-4C2B-8B92-231A5357874F}"/>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9287249" y="6519852"/>
            <a:ext cx="2540839" cy="1276904"/>
          </a:xfrm>
          <a:prstGeom prst="rect">
            <a:avLst/>
          </a:prstGeom>
        </p:spPr>
      </p:pic>
      <p:pic>
        <p:nvPicPr>
          <p:cNvPr id="10" name="Picture 9">
            <a:extLst>
              <a:ext uri="{FF2B5EF4-FFF2-40B4-BE49-F238E27FC236}">
                <a16:creationId xmlns:a16="http://schemas.microsoft.com/office/drawing/2014/main" xmlns="" id="{B536410E-224D-4E10-B41C-CA7180F95EC0}"/>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a:stretch/>
        </p:blipFill>
        <p:spPr bwMode="auto">
          <a:xfrm>
            <a:off x="7529924" y="7209569"/>
            <a:ext cx="1757325" cy="1276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xmlns="" id="{65193EB4-C13F-48DE-9216-AA5802A9AEC4}"/>
              </a:ext>
            </a:extLst>
          </p:cNvPr>
          <p:cNvSpPr txBox="1"/>
          <p:nvPr/>
        </p:nvSpPr>
        <p:spPr>
          <a:xfrm>
            <a:off x="0" y="337584"/>
            <a:ext cx="12821054" cy="590931"/>
          </a:xfrm>
          <a:prstGeom prst="rect">
            <a:avLst/>
          </a:prstGeom>
          <a:noFill/>
        </p:spPr>
        <p:txBody>
          <a:bodyPr wrap="square" rtlCol="0">
            <a:spAutoFit/>
          </a:bodyPr>
          <a:lstStyle>
            <a:defPPr>
              <a:defRPr lang="en-US"/>
            </a:defPPr>
            <a:lvl1pPr algn="ctr">
              <a:defRPr sz="5400" b="1">
                <a:gradFill>
                  <a:gsLst>
                    <a:gs pos="0">
                      <a:srgbClr val="33CC33"/>
                    </a:gs>
                    <a:gs pos="74000">
                      <a:srgbClr val="66FF33"/>
                    </a:gs>
                    <a:gs pos="83000">
                      <a:srgbClr val="00B050"/>
                    </a:gs>
                    <a:gs pos="100000">
                      <a:srgbClr val="66FF33"/>
                    </a:gs>
                  </a:gsLst>
                  <a:lin ang="5400000" scaled="1"/>
                </a:gradFill>
              </a:defRPr>
            </a:lvl1pPr>
          </a:lstStyle>
          <a:p>
            <a:pPr defTabSz="844095">
              <a:lnSpc>
                <a:spcPct val="90000"/>
              </a:lnSpc>
              <a:spcBef>
                <a:spcPct val="0"/>
              </a:spcBef>
            </a:pPr>
            <a:r>
              <a:rPr lang="en-US" sz="3600" dirty="0" smtClean="0">
                <a:solidFill>
                  <a:srgbClr val="116937"/>
                </a:solidFill>
                <a:latin typeface="Times New Roman" panose="02020603050405020304" pitchFamily="18" charset="0"/>
                <a:cs typeface="Times New Roman" panose="02020603050405020304" pitchFamily="18" charset="0"/>
              </a:rPr>
              <a:t>Screen Printing</a:t>
            </a:r>
            <a:endParaRPr lang="en-US" sz="3600" dirty="0">
              <a:solidFill>
                <a:srgbClr val="11693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9845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BA2C9F8-B21D-4D6B-BC2E-34D68560640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537660" y="1467365"/>
            <a:ext cx="4270460" cy="2365178"/>
          </a:xfrm>
          <a:prstGeom prst="rect">
            <a:avLst/>
          </a:prstGeom>
        </p:spPr>
      </p:pic>
      <p:pic>
        <p:nvPicPr>
          <p:cNvPr id="4" name="Picture 3">
            <a:extLst>
              <a:ext uri="{FF2B5EF4-FFF2-40B4-BE49-F238E27FC236}">
                <a16:creationId xmlns:a16="http://schemas.microsoft.com/office/drawing/2014/main" xmlns="" id="{C94A1311-677D-48EA-8C81-EEF8A35365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7756" y="4773552"/>
            <a:ext cx="3765685" cy="2085610"/>
          </a:xfrm>
          <a:prstGeom prst="rect">
            <a:avLst/>
          </a:prstGeom>
        </p:spPr>
      </p:pic>
      <p:pic>
        <p:nvPicPr>
          <p:cNvPr id="5" name="Picture 4">
            <a:extLst>
              <a:ext uri="{FF2B5EF4-FFF2-40B4-BE49-F238E27FC236}">
                <a16:creationId xmlns:a16="http://schemas.microsoft.com/office/drawing/2014/main" xmlns="" id="{72B995CE-E2B4-4A33-B2E2-9AA634DF06F0}"/>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l="2605" r="2990"/>
          <a:stretch/>
        </p:blipFill>
        <p:spPr>
          <a:xfrm>
            <a:off x="5349239" y="4773552"/>
            <a:ext cx="3511297" cy="4156959"/>
          </a:xfrm>
          <a:prstGeom prst="rect">
            <a:avLst/>
          </a:prstGeom>
        </p:spPr>
      </p:pic>
      <p:pic>
        <p:nvPicPr>
          <p:cNvPr id="6" name="Picture 5">
            <a:extLst>
              <a:ext uri="{FF2B5EF4-FFF2-40B4-BE49-F238E27FC236}">
                <a16:creationId xmlns:a16="http://schemas.microsoft.com/office/drawing/2014/main" xmlns="" id="{9C925CDB-0E0E-4E5E-BE94-B394073F4A4C}"/>
              </a:ext>
            </a:extLst>
          </p:cNvPr>
          <p:cNvPicPr>
            <a:picLocks noChangeAspect="1"/>
          </p:cNvPicPr>
          <p:nvPr/>
        </p:nvPicPr>
        <p:blipFill rotWithShape="1">
          <a:blip r:embed="rId7"/>
          <a:srcRect l="3121" r="7213"/>
          <a:stretch/>
        </p:blipFill>
        <p:spPr>
          <a:xfrm>
            <a:off x="5486400" y="1467365"/>
            <a:ext cx="3236976" cy="3306187"/>
          </a:xfrm>
          <a:prstGeom prst="rect">
            <a:avLst/>
          </a:prstGeom>
        </p:spPr>
      </p:pic>
      <p:sp>
        <p:nvSpPr>
          <p:cNvPr id="7" name="TextBox 6">
            <a:extLst>
              <a:ext uri="{FF2B5EF4-FFF2-40B4-BE49-F238E27FC236}">
                <a16:creationId xmlns:a16="http://schemas.microsoft.com/office/drawing/2014/main" xmlns="" id="{65193EB4-C13F-48DE-9216-AA5802A9AEC4}"/>
              </a:ext>
            </a:extLst>
          </p:cNvPr>
          <p:cNvSpPr txBox="1"/>
          <p:nvPr/>
        </p:nvSpPr>
        <p:spPr>
          <a:xfrm>
            <a:off x="0" y="337584"/>
            <a:ext cx="12821054" cy="590931"/>
          </a:xfrm>
          <a:prstGeom prst="rect">
            <a:avLst/>
          </a:prstGeom>
          <a:noFill/>
        </p:spPr>
        <p:txBody>
          <a:bodyPr wrap="square" rtlCol="0">
            <a:spAutoFit/>
          </a:bodyPr>
          <a:lstStyle>
            <a:defPPr>
              <a:defRPr lang="en-US"/>
            </a:defPPr>
            <a:lvl1pPr algn="ctr">
              <a:defRPr sz="5400" b="1">
                <a:gradFill>
                  <a:gsLst>
                    <a:gs pos="0">
                      <a:srgbClr val="33CC33"/>
                    </a:gs>
                    <a:gs pos="74000">
                      <a:srgbClr val="66FF33"/>
                    </a:gs>
                    <a:gs pos="83000">
                      <a:srgbClr val="00B050"/>
                    </a:gs>
                    <a:gs pos="100000">
                      <a:srgbClr val="66FF33"/>
                    </a:gs>
                  </a:gsLst>
                  <a:lin ang="5400000" scaled="1"/>
                </a:gradFill>
              </a:defRPr>
            </a:lvl1pPr>
          </a:lstStyle>
          <a:p>
            <a:pPr defTabSz="844095">
              <a:lnSpc>
                <a:spcPct val="90000"/>
              </a:lnSpc>
              <a:spcBef>
                <a:spcPct val="0"/>
              </a:spcBef>
            </a:pPr>
            <a:r>
              <a:rPr lang="en-US" sz="3600" dirty="0">
                <a:solidFill>
                  <a:srgbClr val="116937"/>
                </a:solidFill>
                <a:latin typeface="Times New Roman" panose="02020603050405020304" pitchFamily="18" charset="0"/>
                <a:cs typeface="Times New Roman" panose="02020603050405020304" pitchFamily="18" charset="0"/>
              </a:rPr>
              <a:t>New Products </a:t>
            </a:r>
            <a:r>
              <a:rPr lang="en-US" sz="3600" dirty="0" smtClean="0">
                <a:solidFill>
                  <a:srgbClr val="116937"/>
                </a:solidFill>
                <a:latin typeface="Times New Roman" panose="02020603050405020304" pitchFamily="18" charset="0"/>
                <a:cs typeface="Times New Roman" panose="02020603050405020304" pitchFamily="18" charset="0"/>
              </a:rPr>
              <a:t>Introduction</a:t>
            </a:r>
            <a:endParaRPr lang="en-US" sz="3600" dirty="0">
              <a:solidFill>
                <a:srgbClr val="116937"/>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22C652C9-62CC-42E0-8B9F-91848A6BDC46}"/>
              </a:ext>
            </a:extLst>
          </p:cNvPr>
          <p:cNvSpPr txBox="1"/>
          <p:nvPr/>
        </p:nvSpPr>
        <p:spPr>
          <a:xfrm>
            <a:off x="259239" y="1819530"/>
            <a:ext cx="5263737" cy="7072705"/>
          </a:xfrm>
          <a:prstGeom prst="rect">
            <a:avLst/>
          </a:prstGeom>
          <a:noFill/>
        </p:spPr>
        <p:txBody>
          <a:bodyPr wrap="square" rtlCol="0">
            <a:spAutoFit/>
          </a:bodyPr>
          <a:lstStyle/>
          <a:p>
            <a:pPr defTabSz="844095">
              <a:lnSpc>
                <a:spcPct val="90000"/>
              </a:lnSpc>
              <a:spcBef>
                <a:spcPct val="0"/>
              </a:spcBef>
            </a:pPr>
            <a:r>
              <a:rPr lang="en-IN" sz="2800" b="1" dirty="0" smtClean="0">
                <a:solidFill>
                  <a:srgbClr val="116937"/>
                </a:solidFill>
                <a:latin typeface="Times New Roman" panose="02020603050405020304" pitchFamily="18" charset="0"/>
                <a:cs typeface="Times New Roman" panose="02020603050405020304" pitchFamily="18" charset="0"/>
              </a:rPr>
              <a:t>Membrane Switches</a:t>
            </a:r>
          </a:p>
          <a:p>
            <a:pPr defTabSz="844095">
              <a:lnSpc>
                <a:spcPct val="90000"/>
              </a:lnSpc>
              <a:spcBef>
                <a:spcPct val="0"/>
              </a:spcBef>
            </a:pPr>
            <a:endParaRPr lang="en-IN" sz="2800" b="1" dirty="0">
              <a:solidFill>
                <a:srgbClr val="116937"/>
              </a:solidFill>
              <a:latin typeface="Times New Roman" panose="02020603050405020304" pitchFamily="18" charset="0"/>
              <a:cs typeface="Times New Roman" panose="02020603050405020304" pitchFamily="18" charset="0"/>
            </a:endParaRPr>
          </a:p>
          <a:p>
            <a:pPr defTabSz="844095">
              <a:lnSpc>
                <a:spcPct val="90000"/>
              </a:lnSpc>
              <a:spcBef>
                <a:spcPct val="0"/>
              </a:spcBef>
            </a:pPr>
            <a:r>
              <a:rPr lang="en-IN" sz="2800" b="1" dirty="0" smtClean="0">
                <a:solidFill>
                  <a:srgbClr val="116937"/>
                </a:solidFill>
                <a:latin typeface="Times New Roman" panose="02020603050405020304" pitchFamily="18" charset="0"/>
                <a:cs typeface="Times New Roman" panose="02020603050405020304" pitchFamily="18" charset="0"/>
              </a:rPr>
              <a:t>Advantages:</a:t>
            </a:r>
          </a:p>
          <a:p>
            <a:pPr marL="457200" indent="-457200">
              <a:buFont typeface="Arial" panose="020B0604020202020204" pitchFamily="34" charset="0"/>
              <a:buChar char="•"/>
            </a:pPr>
            <a:r>
              <a:rPr lang="en-US" sz="2800" dirty="0">
                <a:solidFill>
                  <a:srgbClr val="116937"/>
                </a:solidFill>
                <a:latin typeface="Times New Roman" panose="02020603050405020304" pitchFamily="18" charset="0"/>
                <a:cs typeface="Times New Roman" panose="02020603050405020304" pitchFamily="18" charset="0"/>
              </a:rPr>
              <a:t>Membrane Geeks on developing complex, integrated human-machine interfaces with unique functional, graphics with performance requirements.</a:t>
            </a:r>
          </a:p>
          <a:p>
            <a:pPr marL="457200" indent="-457200">
              <a:buFont typeface="Arial" panose="020B0604020202020204" pitchFamily="34" charset="0"/>
              <a:buChar char="•"/>
            </a:pPr>
            <a:r>
              <a:rPr lang="en-US" sz="2800" dirty="0">
                <a:solidFill>
                  <a:srgbClr val="116937"/>
                </a:solidFill>
                <a:latin typeface="Times New Roman" panose="02020603050405020304" pitchFamily="18" charset="0"/>
                <a:cs typeface="Times New Roman" panose="02020603050405020304" pitchFamily="18" charset="0"/>
              </a:rPr>
              <a:t>Extensive understanding about India US and Europe quality standard in membrane switch and related </a:t>
            </a:r>
            <a:r>
              <a:rPr lang="en-US" sz="2800" dirty="0" smtClean="0">
                <a:solidFill>
                  <a:srgbClr val="116937"/>
                </a:solidFill>
                <a:latin typeface="Times New Roman" panose="02020603050405020304" pitchFamily="18" charset="0"/>
                <a:cs typeface="Times New Roman" panose="02020603050405020304" pitchFamily="18" charset="0"/>
              </a:rPr>
              <a:t>products.</a:t>
            </a:r>
            <a:endParaRPr lang="en-IN" sz="2800" dirty="0">
              <a:solidFill>
                <a:srgbClr val="116937"/>
              </a:solidFill>
              <a:latin typeface="Times New Roman" panose="02020603050405020304" pitchFamily="18" charset="0"/>
              <a:cs typeface="Times New Roman" panose="02020603050405020304" pitchFamily="18" charset="0"/>
            </a:endParaRPr>
          </a:p>
          <a:p>
            <a:pPr marL="457200" indent="-457200" defTabSz="844095">
              <a:lnSpc>
                <a:spcPct val="90000"/>
              </a:lnSpc>
              <a:spcBef>
                <a:spcPct val="0"/>
              </a:spcBef>
              <a:buFont typeface="Arial" panose="020B0604020202020204" pitchFamily="34" charset="0"/>
              <a:buChar char="•"/>
            </a:pPr>
            <a:endParaRPr lang="en-IN" sz="2800" dirty="0">
              <a:solidFill>
                <a:srgbClr val="116937"/>
              </a:solidFill>
              <a:latin typeface="Times New Roman" panose="02020603050405020304" pitchFamily="18" charset="0"/>
              <a:cs typeface="Times New Roman" panose="02020603050405020304" pitchFamily="18" charset="0"/>
            </a:endParaRPr>
          </a:p>
          <a:p>
            <a:pPr defTabSz="844095">
              <a:lnSpc>
                <a:spcPct val="90000"/>
              </a:lnSpc>
              <a:spcBef>
                <a:spcPct val="0"/>
              </a:spcBef>
            </a:pPr>
            <a:r>
              <a:rPr lang="en-IN" sz="2800" b="1" dirty="0" smtClean="0">
                <a:solidFill>
                  <a:srgbClr val="116937"/>
                </a:solidFill>
                <a:latin typeface="Times New Roman" panose="02020603050405020304" pitchFamily="18" charset="0"/>
                <a:cs typeface="Times New Roman" panose="02020603050405020304" pitchFamily="18" charset="0"/>
              </a:rPr>
              <a:t>Applications : </a:t>
            </a:r>
            <a:r>
              <a:rPr lang="en-IN" sz="2800" dirty="0">
                <a:solidFill>
                  <a:srgbClr val="116937"/>
                </a:solidFill>
                <a:latin typeface="Times New Roman" panose="02020603050405020304" pitchFamily="18" charset="0"/>
                <a:cs typeface="Times New Roman" panose="02020603050405020304" pitchFamily="18" charset="0"/>
              </a:rPr>
              <a:t>Home Appliances, </a:t>
            </a:r>
            <a:r>
              <a:rPr lang="en-IN" sz="2800" dirty="0" smtClean="0">
                <a:solidFill>
                  <a:srgbClr val="116937"/>
                </a:solidFill>
                <a:latin typeface="Times New Roman" panose="02020603050405020304" pitchFamily="18" charset="0"/>
                <a:cs typeface="Times New Roman" panose="02020603050405020304" pitchFamily="18" charset="0"/>
              </a:rPr>
              <a:t>Electronic Applications etc.</a:t>
            </a:r>
          </a:p>
          <a:p>
            <a:pPr defTabSz="844095">
              <a:lnSpc>
                <a:spcPct val="90000"/>
              </a:lnSpc>
              <a:spcBef>
                <a:spcPct val="0"/>
              </a:spcBef>
            </a:pPr>
            <a:endParaRPr lang="en-IN" sz="2800" dirty="0">
              <a:solidFill>
                <a:srgbClr val="116937"/>
              </a:solidFill>
              <a:latin typeface="Times New Roman" panose="02020603050405020304" pitchFamily="18" charset="0"/>
              <a:cs typeface="Times New Roman" panose="02020603050405020304" pitchFamily="18" charset="0"/>
            </a:endParaRPr>
          </a:p>
          <a:p>
            <a:pPr defTabSz="844095">
              <a:lnSpc>
                <a:spcPct val="90000"/>
              </a:lnSpc>
              <a:spcBef>
                <a:spcPct val="0"/>
              </a:spcBef>
            </a:pPr>
            <a:endParaRPr lang="en-IN" sz="2800" dirty="0">
              <a:solidFill>
                <a:srgbClr val="11693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9356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5193EB4-C13F-48DE-9216-AA5802A9AEC4}"/>
              </a:ext>
            </a:extLst>
          </p:cNvPr>
          <p:cNvSpPr txBox="1"/>
          <p:nvPr/>
        </p:nvSpPr>
        <p:spPr>
          <a:xfrm>
            <a:off x="0" y="337584"/>
            <a:ext cx="12821054" cy="590931"/>
          </a:xfrm>
          <a:prstGeom prst="rect">
            <a:avLst/>
          </a:prstGeom>
          <a:noFill/>
        </p:spPr>
        <p:txBody>
          <a:bodyPr wrap="square" rtlCol="0">
            <a:spAutoFit/>
          </a:bodyPr>
          <a:lstStyle>
            <a:defPPr>
              <a:defRPr lang="en-US"/>
            </a:defPPr>
            <a:lvl1pPr algn="ctr">
              <a:defRPr sz="5400" b="1">
                <a:gradFill>
                  <a:gsLst>
                    <a:gs pos="0">
                      <a:srgbClr val="33CC33"/>
                    </a:gs>
                    <a:gs pos="74000">
                      <a:srgbClr val="66FF33"/>
                    </a:gs>
                    <a:gs pos="83000">
                      <a:srgbClr val="00B050"/>
                    </a:gs>
                    <a:gs pos="100000">
                      <a:srgbClr val="66FF33"/>
                    </a:gs>
                  </a:gsLst>
                  <a:lin ang="5400000" scaled="1"/>
                </a:gradFill>
              </a:defRPr>
            </a:lvl1pPr>
          </a:lstStyle>
          <a:p>
            <a:pPr defTabSz="844095">
              <a:lnSpc>
                <a:spcPct val="90000"/>
              </a:lnSpc>
              <a:spcBef>
                <a:spcPct val="0"/>
              </a:spcBef>
            </a:pPr>
            <a:r>
              <a:rPr lang="en-US" sz="3600" dirty="0">
                <a:solidFill>
                  <a:srgbClr val="116937"/>
                </a:solidFill>
                <a:latin typeface="Times New Roman" panose="02020603050405020304" pitchFamily="18" charset="0"/>
                <a:cs typeface="Times New Roman" panose="02020603050405020304" pitchFamily="18" charset="0"/>
              </a:rPr>
              <a:t>New Products </a:t>
            </a:r>
            <a:r>
              <a:rPr lang="en-US" sz="3600" dirty="0" smtClean="0">
                <a:solidFill>
                  <a:srgbClr val="116937"/>
                </a:solidFill>
                <a:latin typeface="Times New Roman" panose="02020603050405020304" pitchFamily="18" charset="0"/>
                <a:cs typeface="Times New Roman" panose="02020603050405020304" pitchFamily="18" charset="0"/>
              </a:rPr>
              <a:t>Introduction</a:t>
            </a:r>
            <a:endParaRPr lang="en-US" sz="3600" dirty="0">
              <a:solidFill>
                <a:srgbClr val="116937"/>
              </a:solidFill>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xmlns="" id="{AC8A385B-BCB2-4A4C-BA8E-1B06D777C6C3}"/>
              </a:ext>
            </a:extLst>
          </p:cNvPr>
          <p:cNvSpPr txBox="1">
            <a:spLocks/>
          </p:cNvSpPr>
          <p:nvPr/>
        </p:nvSpPr>
        <p:spPr>
          <a:xfrm>
            <a:off x="356680" y="1521974"/>
            <a:ext cx="6391592" cy="7183114"/>
          </a:xfrm>
          <a:prstGeom prst="rect">
            <a:avLst/>
          </a:prstGeom>
        </p:spPr>
        <p:txBody>
          <a:bodyPr>
            <a:noAutofit/>
          </a:bodyPr>
          <a:lstStyle>
            <a:lvl1pPr algn="l" defTabSz="844095" rtl="0" eaLnBrk="1" latinLnBrk="0" hangingPunct="1">
              <a:lnSpc>
                <a:spcPct val="90000"/>
              </a:lnSpc>
              <a:spcBef>
                <a:spcPct val="0"/>
              </a:spcBef>
              <a:buNone/>
              <a:defRPr sz="4061" kern="1200">
                <a:solidFill>
                  <a:schemeClr val="tx1"/>
                </a:solidFill>
                <a:latin typeface="+mj-lt"/>
                <a:ea typeface="+mj-ea"/>
                <a:cs typeface="+mj-cs"/>
              </a:defRPr>
            </a:lvl1pPr>
          </a:lstStyle>
          <a:p>
            <a:r>
              <a:rPr lang="en-US" sz="2800" b="1" dirty="0">
                <a:solidFill>
                  <a:srgbClr val="116937"/>
                </a:solidFill>
                <a:latin typeface="Times New Roman" panose="02020603050405020304" pitchFamily="18" charset="0"/>
                <a:ea typeface="+mn-ea"/>
                <a:cs typeface="Times New Roman" panose="02020603050405020304" pitchFamily="18" charset="0"/>
              </a:rPr>
              <a:t>IMD – IN Mold Decorative</a:t>
            </a:r>
          </a:p>
          <a:p>
            <a:endParaRPr lang="en-US" sz="2700" b="1" dirty="0" smtClean="0">
              <a:solidFill>
                <a:srgbClr val="002060"/>
              </a:solidFill>
            </a:endParaRPr>
          </a:p>
          <a:p>
            <a:r>
              <a:rPr lang="en-US" sz="2600" dirty="0">
                <a:solidFill>
                  <a:srgbClr val="116937"/>
                </a:solidFill>
                <a:latin typeface="Times New Roman" panose="02020603050405020304" pitchFamily="18" charset="0"/>
                <a:ea typeface="+mn-ea"/>
                <a:cs typeface="Times New Roman" panose="02020603050405020304" pitchFamily="18" charset="0"/>
              </a:rPr>
              <a:t>The technology used to transfer graphics in to injection molding parts.</a:t>
            </a:r>
          </a:p>
          <a:p>
            <a:endParaRPr lang="en-US" sz="2700" dirty="0" smtClean="0">
              <a:solidFill>
                <a:srgbClr val="002060"/>
              </a:solidFill>
            </a:endParaRPr>
          </a:p>
          <a:p>
            <a:r>
              <a:rPr lang="en-US" sz="2800" b="1" dirty="0" smtClean="0">
                <a:solidFill>
                  <a:srgbClr val="116937"/>
                </a:solidFill>
                <a:latin typeface="Times New Roman" panose="02020603050405020304" pitchFamily="18" charset="0"/>
                <a:ea typeface="+mn-ea"/>
                <a:cs typeface="Times New Roman" panose="02020603050405020304" pitchFamily="18" charset="0"/>
              </a:rPr>
              <a:t>Advantages:</a:t>
            </a:r>
          </a:p>
          <a:p>
            <a:pPr marL="457200" indent="-457200">
              <a:buFont typeface="Arial" panose="020B0604020202020204" pitchFamily="34" charset="0"/>
              <a:buChar char="•"/>
            </a:pPr>
            <a:r>
              <a:rPr lang="en-US" sz="2600" dirty="0" smtClean="0">
                <a:solidFill>
                  <a:srgbClr val="116937"/>
                </a:solidFill>
                <a:latin typeface="Times New Roman" panose="02020603050405020304" pitchFamily="18" charset="0"/>
                <a:ea typeface="+mn-ea"/>
                <a:cs typeface="Times New Roman" panose="02020603050405020304" pitchFamily="18" charset="0"/>
              </a:rPr>
              <a:t>High </a:t>
            </a:r>
            <a:r>
              <a:rPr lang="en-US" sz="2600" dirty="0">
                <a:solidFill>
                  <a:srgbClr val="116937"/>
                </a:solidFill>
                <a:latin typeface="Times New Roman" panose="02020603050405020304" pitchFamily="18" charset="0"/>
                <a:ea typeface="+mn-ea"/>
                <a:cs typeface="Times New Roman" panose="02020603050405020304" pitchFamily="18" charset="0"/>
              </a:rPr>
              <a:t>accuracy in positioning is possible.</a:t>
            </a:r>
          </a:p>
          <a:p>
            <a:pPr marL="457200" indent="-457200">
              <a:buFont typeface="Arial" panose="020B0604020202020204" pitchFamily="34" charset="0"/>
              <a:buChar char="•"/>
            </a:pPr>
            <a:r>
              <a:rPr lang="en-IN" sz="2600" dirty="0">
                <a:solidFill>
                  <a:srgbClr val="116937"/>
                </a:solidFill>
                <a:latin typeface="Times New Roman" panose="02020603050405020304" pitchFamily="18" charset="0"/>
                <a:ea typeface="+mn-ea"/>
                <a:cs typeface="Times New Roman" panose="02020603050405020304" pitchFamily="18" charset="0"/>
              </a:rPr>
              <a:t>Scratch resistant, corrosion resistant and long service life.</a:t>
            </a:r>
          </a:p>
          <a:p>
            <a:pPr marL="457200" indent="-457200">
              <a:buFont typeface="Arial" panose="020B0604020202020204" pitchFamily="34" charset="0"/>
              <a:buChar char="•"/>
            </a:pPr>
            <a:r>
              <a:rPr lang="en-IN" sz="2600" dirty="0">
                <a:solidFill>
                  <a:srgbClr val="116937"/>
                </a:solidFill>
                <a:latin typeface="Times New Roman" panose="02020603050405020304" pitchFamily="18" charset="0"/>
                <a:ea typeface="+mn-ea"/>
                <a:cs typeface="Times New Roman" panose="02020603050405020304" pitchFamily="18" charset="0"/>
              </a:rPr>
              <a:t>The </a:t>
            </a:r>
            <a:r>
              <a:rPr lang="en-IN" sz="2600" dirty="0" err="1">
                <a:solidFill>
                  <a:srgbClr val="116937"/>
                </a:solidFill>
                <a:latin typeface="Times New Roman" panose="02020603050405020304" pitchFamily="18" charset="0"/>
                <a:ea typeface="+mn-ea"/>
                <a:cs typeface="Times New Roman" panose="02020603050405020304" pitchFamily="18" charset="0"/>
              </a:rPr>
              <a:t>color</a:t>
            </a:r>
            <a:r>
              <a:rPr lang="en-IN" sz="2600" dirty="0">
                <a:solidFill>
                  <a:srgbClr val="116937"/>
                </a:solidFill>
                <a:latin typeface="Times New Roman" panose="02020603050405020304" pitchFamily="18" charset="0"/>
                <a:ea typeface="+mn-ea"/>
                <a:cs typeface="Times New Roman" panose="02020603050405020304" pitchFamily="18" charset="0"/>
              </a:rPr>
              <a:t> can be changed at will, and the pattern can be changed at will.</a:t>
            </a:r>
          </a:p>
          <a:p>
            <a:pPr marL="457200" indent="-457200">
              <a:buFont typeface="Arial" panose="020B0604020202020204" pitchFamily="34" charset="0"/>
              <a:buChar char="•"/>
            </a:pPr>
            <a:r>
              <a:rPr lang="en-IN" sz="2600" dirty="0">
                <a:solidFill>
                  <a:srgbClr val="116937"/>
                </a:solidFill>
                <a:latin typeface="Times New Roman" panose="02020603050405020304" pitchFamily="18" charset="0"/>
                <a:ea typeface="+mn-ea"/>
                <a:cs typeface="Times New Roman" panose="02020603050405020304" pitchFamily="18" charset="0"/>
              </a:rPr>
              <a:t>Cost effective, eliminates pasting process,</a:t>
            </a:r>
          </a:p>
          <a:p>
            <a:pPr marL="457200" indent="-457200">
              <a:buFont typeface="Arial" panose="020B0604020202020204" pitchFamily="34" charset="0"/>
              <a:buChar char="•"/>
            </a:pPr>
            <a:endParaRPr lang="en-IN" sz="3200" dirty="0">
              <a:solidFill>
                <a:srgbClr val="002060"/>
              </a:solidFill>
            </a:endParaRPr>
          </a:p>
          <a:p>
            <a:r>
              <a:rPr lang="en-IN" sz="2800" b="1" dirty="0">
                <a:solidFill>
                  <a:srgbClr val="116937"/>
                </a:solidFill>
                <a:latin typeface="Times New Roman" panose="02020603050405020304" pitchFamily="18" charset="0"/>
                <a:ea typeface="+mn-ea"/>
                <a:cs typeface="Times New Roman" panose="02020603050405020304" pitchFamily="18" charset="0"/>
              </a:rPr>
              <a:t>Applications : </a:t>
            </a:r>
            <a:r>
              <a:rPr lang="en-IN" sz="2600" dirty="0">
                <a:solidFill>
                  <a:srgbClr val="116937"/>
                </a:solidFill>
                <a:latin typeface="Times New Roman" panose="02020603050405020304" pitchFamily="18" charset="0"/>
                <a:ea typeface="+mn-ea"/>
                <a:cs typeface="Times New Roman" panose="02020603050405020304" pitchFamily="18" charset="0"/>
              </a:rPr>
              <a:t>Home Appliances, Automotive, Mobile communications, Computers etc.</a:t>
            </a:r>
            <a:endParaRPr lang="en-US" sz="2600" dirty="0">
              <a:solidFill>
                <a:srgbClr val="116937"/>
              </a:solidFill>
              <a:latin typeface="Times New Roman" panose="02020603050405020304" pitchFamily="18" charset="0"/>
              <a:ea typeface="+mn-ea"/>
              <a:cs typeface="Times New Roman" panose="02020603050405020304" pitchFamily="18" charset="0"/>
            </a:endParaRPr>
          </a:p>
          <a:p>
            <a:pPr marL="457200" indent="-457200">
              <a:buFont typeface="Arial" panose="020B0604020202020204" pitchFamily="34" charset="0"/>
              <a:buChar char="•"/>
            </a:pPr>
            <a:endParaRPr lang="en-US" sz="2600" dirty="0">
              <a:solidFill>
                <a:srgbClr val="116937"/>
              </a:solidFill>
              <a:latin typeface="Times New Roman" panose="02020603050405020304" pitchFamily="18" charset="0"/>
              <a:ea typeface="+mn-ea"/>
              <a:cs typeface="Times New Roman" panose="02020603050405020304" pitchFamily="18" charset="0"/>
            </a:endParaRPr>
          </a:p>
          <a:p>
            <a:pPr marL="457200" indent="-457200">
              <a:buFont typeface="Arial" panose="020B0604020202020204" pitchFamily="34" charset="0"/>
              <a:buChar char="•"/>
            </a:pPr>
            <a:endParaRPr lang="en-US" sz="2700" dirty="0" smtClean="0">
              <a:solidFill>
                <a:srgbClr val="002060"/>
              </a:solidFill>
            </a:endParaRPr>
          </a:p>
          <a:p>
            <a:endParaRPr lang="en-US" sz="2700" dirty="0">
              <a:solidFill>
                <a:srgbClr val="002060"/>
              </a:solidFill>
            </a:endParaRPr>
          </a:p>
          <a:p>
            <a:endParaRPr lang="en-US" sz="2700" b="1" dirty="0">
              <a:solidFill>
                <a:srgbClr val="002060"/>
              </a:solidFill>
            </a:endParaRPr>
          </a:p>
          <a:p>
            <a:r>
              <a:rPr lang="en-US" sz="2700" dirty="0">
                <a:solidFill>
                  <a:srgbClr val="002060"/>
                </a:solidFill>
              </a:rPr>
              <a:t/>
            </a:r>
            <a:br>
              <a:rPr lang="en-US" sz="2700" dirty="0">
                <a:solidFill>
                  <a:srgbClr val="002060"/>
                </a:solidFill>
              </a:rPr>
            </a:br>
            <a:r>
              <a:rPr lang="en-US" sz="2700" dirty="0">
                <a:solidFill>
                  <a:srgbClr val="002060"/>
                </a:solidFill>
              </a:rPr>
              <a:t/>
            </a:r>
            <a:br>
              <a:rPr lang="en-US" sz="2700" dirty="0">
                <a:solidFill>
                  <a:srgbClr val="002060"/>
                </a:solidFill>
              </a:rPr>
            </a:br>
            <a:endParaRPr lang="en-US" sz="2700" dirty="0">
              <a:solidFill>
                <a:srgbClr val="002060"/>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4591" r="4809" b="10715"/>
          <a:stretch/>
        </p:blipFill>
        <p:spPr>
          <a:xfrm>
            <a:off x="8223389" y="2638806"/>
            <a:ext cx="3481693" cy="3162300"/>
          </a:xfrm>
          <a:prstGeom prst="rect">
            <a:avLst/>
          </a:prstGeom>
        </p:spPr>
      </p:pic>
    </p:spTree>
    <p:extLst>
      <p:ext uri="{BB962C8B-B14F-4D97-AF65-F5344CB8AC3E}">
        <p14:creationId xmlns:p14="http://schemas.microsoft.com/office/powerpoint/2010/main" val="1756495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5193EB4-C13F-48DE-9216-AA5802A9AEC4}"/>
              </a:ext>
            </a:extLst>
          </p:cNvPr>
          <p:cNvSpPr txBox="1"/>
          <p:nvPr/>
        </p:nvSpPr>
        <p:spPr>
          <a:xfrm>
            <a:off x="0" y="337584"/>
            <a:ext cx="12821054" cy="646331"/>
          </a:xfrm>
          <a:prstGeom prst="rect">
            <a:avLst/>
          </a:prstGeom>
          <a:noFill/>
        </p:spPr>
        <p:txBody>
          <a:bodyPr wrap="square" rtlCol="0">
            <a:spAutoFit/>
          </a:bodyPr>
          <a:lstStyle>
            <a:defPPr>
              <a:defRPr lang="en-US"/>
            </a:defPPr>
            <a:lvl1pPr algn="ctr">
              <a:defRPr sz="5400" b="1">
                <a:gradFill>
                  <a:gsLst>
                    <a:gs pos="0">
                      <a:srgbClr val="33CC33"/>
                    </a:gs>
                    <a:gs pos="74000">
                      <a:srgbClr val="66FF33"/>
                    </a:gs>
                    <a:gs pos="83000">
                      <a:srgbClr val="00B050"/>
                    </a:gs>
                    <a:gs pos="100000">
                      <a:srgbClr val="66FF33"/>
                    </a:gs>
                  </a:gsLst>
                  <a:lin ang="5400000" scaled="1"/>
                </a:gradFill>
              </a:defRPr>
            </a:lvl1pPr>
          </a:lstStyle>
          <a:p>
            <a:r>
              <a:rPr lang="en-US" sz="3600" dirty="0">
                <a:solidFill>
                  <a:srgbClr val="116937"/>
                </a:solidFill>
                <a:latin typeface="Times New Roman" panose="02020603050405020304" pitchFamily="18" charset="0"/>
                <a:cs typeface="Times New Roman" panose="02020603050405020304" pitchFamily="18" charset="0"/>
              </a:rPr>
              <a:t>New Products </a:t>
            </a:r>
            <a:r>
              <a:rPr lang="en-US" sz="3600" dirty="0" smtClean="0">
                <a:solidFill>
                  <a:srgbClr val="116937"/>
                </a:solidFill>
                <a:latin typeface="Times New Roman" panose="02020603050405020304" pitchFamily="18" charset="0"/>
                <a:cs typeface="Times New Roman" panose="02020603050405020304" pitchFamily="18" charset="0"/>
              </a:rPr>
              <a:t>Introduction</a:t>
            </a:r>
            <a:endParaRPr lang="en-US" sz="3600" dirty="0">
              <a:solidFill>
                <a:srgbClr val="116937"/>
              </a:solidFill>
              <a:latin typeface="Times New Roman" panose="020206030504050203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xmlns="" id="{AC8A385B-BCB2-4A4C-BA8E-1B06D777C6C3}"/>
              </a:ext>
            </a:extLst>
          </p:cNvPr>
          <p:cNvSpPr txBox="1">
            <a:spLocks/>
          </p:cNvSpPr>
          <p:nvPr/>
        </p:nvSpPr>
        <p:spPr>
          <a:xfrm>
            <a:off x="356680" y="1560074"/>
            <a:ext cx="6867080" cy="7401046"/>
          </a:xfrm>
          <a:prstGeom prst="rect">
            <a:avLst/>
          </a:prstGeom>
        </p:spPr>
        <p:txBody>
          <a:bodyPr>
            <a:noAutofit/>
          </a:bodyPr>
          <a:lstStyle>
            <a:lvl1pPr algn="l" defTabSz="844095" rtl="0" eaLnBrk="1" latinLnBrk="0" hangingPunct="1">
              <a:lnSpc>
                <a:spcPct val="90000"/>
              </a:lnSpc>
              <a:spcBef>
                <a:spcPct val="0"/>
              </a:spcBef>
              <a:buNone/>
              <a:defRPr sz="4061" kern="1200">
                <a:solidFill>
                  <a:schemeClr val="tx1"/>
                </a:solidFill>
                <a:latin typeface="+mj-lt"/>
                <a:ea typeface="+mj-ea"/>
                <a:cs typeface="+mj-cs"/>
              </a:defRPr>
            </a:lvl1pPr>
          </a:lstStyle>
          <a:p>
            <a:r>
              <a:rPr lang="en-US" sz="2800" b="1" dirty="0" smtClean="0">
                <a:solidFill>
                  <a:srgbClr val="116937"/>
                </a:solidFill>
                <a:latin typeface="Times New Roman" panose="02020603050405020304" pitchFamily="18" charset="0"/>
                <a:ea typeface="+mn-ea"/>
                <a:cs typeface="Times New Roman" panose="02020603050405020304" pitchFamily="18" charset="0"/>
              </a:rPr>
              <a:t>IML </a:t>
            </a:r>
            <a:r>
              <a:rPr lang="en-US" sz="2800" b="1" dirty="0">
                <a:solidFill>
                  <a:srgbClr val="116937"/>
                </a:solidFill>
                <a:latin typeface="Times New Roman" panose="02020603050405020304" pitchFamily="18" charset="0"/>
                <a:ea typeface="+mn-ea"/>
                <a:cs typeface="Times New Roman" panose="02020603050405020304" pitchFamily="18" charset="0"/>
              </a:rPr>
              <a:t>– IN Mold </a:t>
            </a:r>
            <a:r>
              <a:rPr lang="en-US" sz="2800" b="1" dirty="0" smtClean="0">
                <a:solidFill>
                  <a:srgbClr val="116937"/>
                </a:solidFill>
                <a:latin typeface="Times New Roman" panose="02020603050405020304" pitchFamily="18" charset="0"/>
                <a:ea typeface="+mn-ea"/>
                <a:cs typeface="Times New Roman" panose="02020603050405020304" pitchFamily="18" charset="0"/>
              </a:rPr>
              <a:t>Labelling</a:t>
            </a:r>
          </a:p>
          <a:p>
            <a:endParaRPr lang="en-US" sz="2800" b="1" dirty="0">
              <a:solidFill>
                <a:srgbClr val="116937"/>
              </a:solidFill>
              <a:latin typeface="Times New Roman" panose="02020603050405020304" pitchFamily="18" charset="0"/>
              <a:ea typeface="+mn-ea"/>
              <a:cs typeface="Times New Roman" panose="02020603050405020304" pitchFamily="18" charset="0"/>
            </a:endParaRPr>
          </a:p>
          <a:p>
            <a:r>
              <a:rPr lang="en-US" sz="2600" dirty="0" smtClean="0">
                <a:solidFill>
                  <a:srgbClr val="116937"/>
                </a:solidFill>
                <a:latin typeface="Times New Roman" panose="02020603050405020304" pitchFamily="18" charset="0"/>
                <a:ea typeface="+mn-ea"/>
                <a:cs typeface="Times New Roman" panose="02020603050405020304" pitchFamily="18" charset="0"/>
              </a:rPr>
              <a:t>The </a:t>
            </a:r>
            <a:r>
              <a:rPr lang="en-US" sz="2600" dirty="0">
                <a:solidFill>
                  <a:srgbClr val="116937"/>
                </a:solidFill>
                <a:latin typeface="Times New Roman" panose="02020603050405020304" pitchFamily="18" charset="0"/>
                <a:ea typeface="+mn-ea"/>
                <a:cs typeface="Times New Roman" panose="02020603050405020304" pitchFamily="18" charset="0"/>
              </a:rPr>
              <a:t>technology where the pre formed printed film is used during injection </a:t>
            </a:r>
            <a:r>
              <a:rPr lang="en-US" sz="2600" dirty="0" smtClean="0">
                <a:solidFill>
                  <a:srgbClr val="116937"/>
                </a:solidFill>
                <a:latin typeface="Times New Roman" panose="02020603050405020304" pitchFamily="18" charset="0"/>
                <a:ea typeface="+mn-ea"/>
                <a:cs typeface="Times New Roman" panose="02020603050405020304" pitchFamily="18" charset="0"/>
              </a:rPr>
              <a:t>molding</a:t>
            </a:r>
          </a:p>
          <a:p>
            <a:endParaRPr lang="en-US" sz="2700" b="1" dirty="0" smtClean="0">
              <a:solidFill>
                <a:schemeClr val="accent6">
                  <a:lumMod val="50000"/>
                </a:schemeClr>
              </a:solidFill>
              <a:latin typeface="Times New Roman" panose="02020603050405020304" pitchFamily="18" charset="0"/>
              <a:cs typeface="Times New Roman" panose="02020603050405020304" pitchFamily="18" charset="0"/>
            </a:endParaRPr>
          </a:p>
          <a:p>
            <a:r>
              <a:rPr lang="en-US" sz="2800" b="1" dirty="0">
                <a:solidFill>
                  <a:srgbClr val="116937"/>
                </a:solidFill>
                <a:latin typeface="Times New Roman" panose="02020603050405020304" pitchFamily="18" charset="0"/>
                <a:ea typeface="+mn-ea"/>
                <a:cs typeface="Times New Roman" panose="02020603050405020304" pitchFamily="18" charset="0"/>
              </a:rPr>
              <a:t>Advantages:</a:t>
            </a:r>
          </a:p>
          <a:p>
            <a:pPr marL="457200" indent="-457200">
              <a:buFont typeface="Arial" panose="020B0604020202020204" pitchFamily="34" charset="0"/>
              <a:buChar char="•"/>
            </a:pPr>
            <a:r>
              <a:rPr lang="en-US" sz="2600" dirty="0">
                <a:solidFill>
                  <a:srgbClr val="116937"/>
                </a:solidFill>
                <a:latin typeface="Times New Roman" panose="02020603050405020304" pitchFamily="18" charset="0"/>
                <a:ea typeface="+mn-ea"/>
                <a:cs typeface="Times New Roman" panose="02020603050405020304" pitchFamily="18" charset="0"/>
              </a:rPr>
              <a:t>This process </a:t>
            </a:r>
            <a:r>
              <a:rPr lang="en-IN" sz="2600" dirty="0">
                <a:solidFill>
                  <a:srgbClr val="116937"/>
                </a:solidFill>
                <a:latin typeface="Times New Roman" panose="02020603050405020304" pitchFamily="18" charset="0"/>
                <a:ea typeface="+mn-ea"/>
                <a:cs typeface="Times New Roman" panose="02020603050405020304" pitchFamily="18" charset="0"/>
              </a:rPr>
              <a:t>achieves high-precision decoration of the three-dimensional surface.</a:t>
            </a:r>
            <a:endParaRPr lang="en-US" sz="2600" dirty="0">
              <a:solidFill>
                <a:srgbClr val="116937"/>
              </a:solidFill>
              <a:latin typeface="Times New Roman" panose="02020603050405020304" pitchFamily="18" charset="0"/>
              <a:ea typeface="+mn-ea"/>
              <a:cs typeface="Times New Roman" panose="02020603050405020304" pitchFamily="18" charset="0"/>
            </a:endParaRPr>
          </a:p>
          <a:p>
            <a:pPr marL="457200" indent="-457200">
              <a:buFont typeface="Arial" panose="020B0604020202020204" pitchFamily="34" charset="0"/>
              <a:buChar char="•"/>
            </a:pPr>
            <a:r>
              <a:rPr lang="en-IN" sz="2600" dirty="0">
                <a:solidFill>
                  <a:srgbClr val="116937"/>
                </a:solidFill>
                <a:latin typeface="Times New Roman" panose="02020603050405020304" pitchFamily="18" charset="0"/>
                <a:ea typeface="+mn-ea"/>
                <a:cs typeface="Times New Roman" panose="02020603050405020304" pitchFamily="18" charset="0"/>
              </a:rPr>
              <a:t>It is highly integrated, saving subsequent assembly processes with improved yield.</a:t>
            </a:r>
          </a:p>
          <a:p>
            <a:pPr marL="457200" indent="-457200">
              <a:buFont typeface="Arial" panose="020B0604020202020204" pitchFamily="34" charset="0"/>
              <a:buChar char="•"/>
            </a:pPr>
            <a:r>
              <a:rPr lang="en-IN" sz="2600" dirty="0">
                <a:solidFill>
                  <a:srgbClr val="116937"/>
                </a:solidFill>
                <a:latin typeface="Times New Roman" panose="02020603050405020304" pitchFamily="18" charset="0"/>
                <a:ea typeface="+mn-ea"/>
                <a:cs typeface="Times New Roman" panose="02020603050405020304" pitchFamily="18" charset="0"/>
              </a:rPr>
              <a:t>The decorative pattern is built in, never worn out.</a:t>
            </a:r>
          </a:p>
          <a:p>
            <a:pPr marL="457200" indent="-457200">
              <a:buFont typeface="Arial" panose="020B0604020202020204" pitchFamily="34" charset="0"/>
              <a:buChar char="•"/>
            </a:pPr>
            <a:r>
              <a:rPr lang="en-IN" sz="2600" dirty="0">
                <a:solidFill>
                  <a:srgbClr val="116937"/>
                </a:solidFill>
                <a:latin typeface="Times New Roman" panose="02020603050405020304" pitchFamily="18" charset="0"/>
                <a:ea typeface="+mn-ea"/>
                <a:cs typeface="Times New Roman" panose="02020603050405020304" pitchFamily="18" charset="0"/>
              </a:rPr>
              <a:t>Light transmission for easy and clear display functions. </a:t>
            </a:r>
          </a:p>
          <a:p>
            <a:pPr marL="457200" indent="-457200">
              <a:buFont typeface="Arial" panose="020B0604020202020204" pitchFamily="34" charset="0"/>
              <a:buChar char="•"/>
            </a:pPr>
            <a:r>
              <a:rPr lang="en-IN" sz="2600" dirty="0">
                <a:solidFill>
                  <a:srgbClr val="116937"/>
                </a:solidFill>
                <a:latin typeface="Times New Roman" panose="02020603050405020304" pitchFamily="18" charset="0"/>
                <a:ea typeface="+mn-ea"/>
                <a:cs typeface="Times New Roman" panose="02020603050405020304" pitchFamily="18" charset="0"/>
              </a:rPr>
              <a:t>It is better, lighter, more solid, more choices, and more secure for end users.</a:t>
            </a:r>
          </a:p>
          <a:p>
            <a:endParaRPr lang="en-IN" sz="2800" b="1" dirty="0" smtClean="0">
              <a:solidFill>
                <a:schemeClr val="accent6">
                  <a:lumMod val="50000"/>
                </a:schemeClr>
              </a:solidFill>
              <a:latin typeface="Times New Roman" panose="02020603050405020304" pitchFamily="18" charset="0"/>
              <a:cs typeface="Times New Roman" panose="02020603050405020304" pitchFamily="18" charset="0"/>
            </a:endParaRPr>
          </a:p>
          <a:p>
            <a:r>
              <a:rPr lang="en-IN" sz="2800" b="1" dirty="0">
                <a:solidFill>
                  <a:srgbClr val="116937"/>
                </a:solidFill>
                <a:latin typeface="Times New Roman" panose="02020603050405020304" pitchFamily="18" charset="0"/>
                <a:ea typeface="+mn-ea"/>
                <a:cs typeface="Times New Roman" panose="02020603050405020304" pitchFamily="18" charset="0"/>
              </a:rPr>
              <a:t>Applications </a:t>
            </a:r>
            <a:r>
              <a:rPr lang="en-IN"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IN" sz="2600" dirty="0">
                <a:solidFill>
                  <a:srgbClr val="116937"/>
                </a:solidFill>
                <a:latin typeface="Times New Roman" panose="02020603050405020304" pitchFamily="18" charset="0"/>
                <a:cs typeface="Times New Roman" panose="02020603050405020304" pitchFamily="18" charset="0"/>
              </a:rPr>
              <a:t>Home Appliances, Automotive, Mobile communications, Computers </a:t>
            </a:r>
            <a:r>
              <a:rPr lang="en-IN" sz="2600" dirty="0" err="1">
                <a:solidFill>
                  <a:srgbClr val="116937"/>
                </a:solidFill>
                <a:latin typeface="Times New Roman" panose="02020603050405020304" pitchFamily="18" charset="0"/>
                <a:cs typeface="Times New Roman" panose="02020603050405020304" pitchFamily="18" charset="0"/>
              </a:rPr>
              <a:t>etc</a:t>
            </a:r>
            <a:endParaRPr lang="en-US" sz="2600" dirty="0">
              <a:solidFill>
                <a:srgbClr val="116937"/>
              </a:solidFill>
              <a:latin typeface="Times New Roman" panose="02020603050405020304" pitchFamily="18" charset="0"/>
              <a:ea typeface="+mn-ea"/>
              <a:cs typeface="Times New Roman" panose="02020603050405020304" pitchFamily="18" charset="0"/>
            </a:endParaRPr>
          </a:p>
          <a:p>
            <a:pPr marL="457200" indent="-457200">
              <a:buFont typeface="Arial" panose="020B0604020202020204" pitchFamily="34" charset="0"/>
              <a:buChar char="•"/>
            </a:pPr>
            <a:endParaRPr lang="en-US" sz="2700" dirty="0" smtClean="0">
              <a:solidFill>
                <a:srgbClr val="00206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700" dirty="0" smtClean="0">
              <a:solidFill>
                <a:srgbClr val="002060"/>
              </a:solidFill>
              <a:latin typeface="Times New Roman" panose="02020603050405020304" pitchFamily="18" charset="0"/>
              <a:cs typeface="Times New Roman" panose="02020603050405020304" pitchFamily="18" charset="0"/>
            </a:endParaRPr>
          </a:p>
          <a:p>
            <a:endParaRPr lang="en-US" sz="2700" dirty="0">
              <a:solidFill>
                <a:srgbClr val="002060"/>
              </a:solidFill>
            </a:endParaRPr>
          </a:p>
          <a:p>
            <a:endParaRPr lang="en-US" sz="2700" b="1" dirty="0">
              <a:solidFill>
                <a:srgbClr val="002060"/>
              </a:solidFill>
            </a:endParaRPr>
          </a:p>
          <a:p>
            <a:r>
              <a:rPr lang="en-US" sz="2700" dirty="0">
                <a:solidFill>
                  <a:srgbClr val="002060"/>
                </a:solidFill>
              </a:rPr>
              <a:t/>
            </a:r>
            <a:br>
              <a:rPr lang="en-US" sz="2700" dirty="0">
                <a:solidFill>
                  <a:srgbClr val="002060"/>
                </a:solidFill>
              </a:rPr>
            </a:br>
            <a:r>
              <a:rPr lang="en-US" sz="2700" dirty="0">
                <a:solidFill>
                  <a:srgbClr val="002060"/>
                </a:solidFill>
              </a:rPr>
              <a:t/>
            </a:r>
            <a:br>
              <a:rPr lang="en-US" sz="2700" dirty="0">
                <a:solidFill>
                  <a:srgbClr val="002060"/>
                </a:solidFill>
              </a:rPr>
            </a:br>
            <a:endParaRPr lang="en-US" sz="2700" dirty="0">
              <a:solidFill>
                <a:srgbClr val="002060"/>
              </a:solidFill>
            </a:endParaRPr>
          </a:p>
        </p:txBody>
      </p:sp>
      <p:pic>
        <p:nvPicPr>
          <p:cNvPr id="4" name="Picture 3" descr="IML (IMD Type-P)"/>
          <p:cNvPicPr/>
          <p:nvPr/>
        </p:nvPicPr>
        <p:blipFill>
          <a:blip r:embed="rId2">
            <a:extLst>
              <a:ext uri="{28A0092B-C50C-407E-A947-70E740481C1C}">
                <a14:useLocalDpi xmlns:a14="http://schemas.microsoft.com/office/drawing/2010/main" val="0"/>
              </a:ext>
            </a:extLst>
          </a:blip>
          <a:srcRect/>
          <a:stretch>
            <a:fillRect/>
          </a:stretch>
        </p:blipFill>
        <p:spPr bwMode="auto">
          <a:xfrm>
            <a:off x="7143750" y="2947416"/>
            <a:ext cx="5657850" cy="3048000"/>
          </a:xfrm>
          <a:prstGeom prst="rect">
            <a:avLst/>
          </a:prstGeom>
          <a:noFill/>
          <a:ln>
            <a:noFill/>
          </a:ln>
        </p:spPr>
      </p:pic>
    </p:spTree>
    <p:extLst>
      <p:ext uri="{BB962C8B-B14F-4D97-AF65-F5344CB8AC3E}">
        <p14:creationId xmlns:p14="http://schemas.microsoft.com/office/powerpoint/2010/main" val="626709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5193EB4-C13F-48DE-9216-AA5802A9AEC4}"/>
              </a:ext>
            </a:extLst>
          </p:cNvPr>
          <p:cNvSpPr txBox="1"/>
          <p:nvPr/>
        </p:nvSpPr>
        <p:spPr>
          <a:xfrm>
            <a:off x="0" y="337584"/>
            <a:ext cx="12821054" cy="646331"/>
          </a:xfrm>
          <a:prstGeom prst="rect">
            <a:avLst/>
          </a:prstGeom>
          <a:noFill/>
        </p:spPr>
        <p:txBody>
          <a:bodyPr wrap="square" rtlCol="0">
            <a:spAutoFit/>
          </a:bodyPr>
          <a:lstStyle>
            <a:defPPr>
              <a:defRPr lang="en-US"/>
            </a:defPPr>
            <a:lvl1pPr algn="ctr">
              <a:defRPr sz="5400" b="1">
                <a:gradFill>
                  <a:gsLst>
                    <a:gs pos="0">
                      <a:srgbClr val="33CC33"/>
                    </a:gs>
                    <a:gs pos="74000">
                      <a:srgbClr val="66FF33"/>
                    </a:gs>
                    <a:gs pos="83000">
                      <a:srgbClr val="00B050"/>
                    </a:gs>
                    <a:gs pos="100000">
                      <a:srgbClr val="66FF33"/>
                    </a:gs>
                  </a:gsLst>
                  <a:lin ang="5400000" scaled="1"/>
                </a:gradFill>
              </a:defRPr>
            </a:lvl1pPr>
          </a:lstStyle>
          <a:p>
            <a:r>
              <a:rPr lang="en-US" sz="3600" dirty="0">
                <a:solidFill>
                  <a:srgbClr val="116937"/>
                </a:solidFill>
                <a:latin typeface="Times New Roman" panose="02020603050405020304" pitchFamily="18" charset="0"/>
                <a:cs typeface="Times New Roman" panose="02020603050405020304" pitchFamily="18" charset="0"/>
              </a:rPr>
              <a:t>New Products </a:t>
            </a:r>
            <a:r>
              <a:rPr lang="en-US" sz="3600" dirty="0" smtClean="0">
                <a:solidFill>
                  <a:srgbClr val="116937"/>
                </a:solidFill>
                <a:latin typeface="Times New Roman" panose="02020603050405020304" pitchFamily="18" charset="0"/>
                <a:cs typeface="Times New Roman" panose="02020603050405020304" pitchFamily="18" charset="0"/>
              </a:rPr>
              <a:t>Introduction</a:t>
            </a:r>
            <a:endParaRPr lang="en-US" sz="3600" dirty="0">
              <a:solidFill>
                <a:srgbClr val="116937"/>
              </a:solidFill>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xmlns="" id="{AC8A385B-BCB2-4A4C-BA8E-1B06D777C6C3}"/>
              </a:ext>
            </a:extLst>
          </p:cNvPr>
          <p:cNvSpPr txBox="1">
            <a:spLocks/>
          </p:cNvSpPr>
          <p:nvPr/>
        </p:nvSpPr>
        <p:spPr>
          <a:xfrm>
            <a:off x="356680" y="1560074"/>
            <a:ext cx="6848792" cy="7401046"/>
          </a:xfrm>
          <a:prstGeom prst="rect">
            <a:avLst/>
          </a:prstGeom>
        </p:spPr>
        <p:txBody>
          <a:bodyPr>
            <a:noAutofit/>
          </a:bodyPr>
          <a:lstStyle>
            <a:lvl1pPr algn="l" defTabSz="844095" rtl="0" eaLnBrk="1" latinLnBrk="0" hangingPunct="1">
              <a:lnSpc>
                <a:spcPct val="90000"/>
              </a:lnSpc>
              <a:spcBef>
                <a:spcPct val="0"/>
              </a:spcBef>
              <a:buNone/>
              <a:defRPr sz="4061" kern="1200">
                <a:solidFill>
                  <a:schemeClr val="tx1"/>
                </a:solidFill>
                <a:latin typeface="+mj-lt"/>
                <a:ea typeface="+mj-ea"/>
                <a:cs typeface="+mj-cs"/>
              </a:defRPr>
            </a:lvl1pPr>
          </a:lstStyle>
          <a:p>
            <a:r>
              <a:rPr lang="en-US" sz="2800" b="1" dirty="0" smtClean="0">
                <a:solidFill>
                  <a:srgbClr val="116937"/>
                </a:solidFill>
                <a:latin typeface="Times New Roman" panose="02020603050405020304" pitchFamily="18" charset="0"/>
                <a:ea typeface="+mn-ea"/>
                <a:cs typeface="Times New Roman" panose="02020603050405020304" pitchFamily="18" charset="0"/>
              </a:rPr>
              <a:t>IME </a:t>
            </a:r>
            <a:r>
              <a:rPr lang="en-US" sz="2800" b="1" dirty="0">
                <a:solidFill>
                  <a:srgbClr val="116937"/>
                </a:solidFill>
                <a:latin typeface="Times New Roman" panose="02020603050405020304" pitchFamily="18" charset="0"/>
                <a:ea typeface="+mn-ea"/>
                <a:cs typeface="Times New Roman" panose="02020603050405020304" pitchFamily="18" charset="0"/>
              </a:rPr>
              <a:t>– IN Mold Electronics</a:t>
            </a:r>
          </a:p>
          <a:p>
            <a:endParaRPr lang="en-US" sz="2700" b="1" dirty="0" smtClean="0">
              <a:solidFill>
                <a:srgbClr val="002060"/>
              </a:solidFill>
              <a:latin typeface="Times New Roman" panose="02020603050405020304" pitchFamily="18" charset="0"/>
              <a:cs typeface="Times New Roman" panose="02020603050405020304" pitchFamily="18" charset="0"/>
            </a:endParaRPr>
          </a:p>
          <a:p>
            <a:r>
              <a:rPr lang="en-US" sz="2600" dirty="0" smtClean="0">
                <a:solidFill>
                  <a:srgbClr val="116937"/>
                </a:solidFill>
                <a:latin typeface="Times New Roman" panose="02020603050405020304" pitchFamily="18" charset="0"/>
                <a:ea typeface="+mn-ea"/>
                <a:cs typeface="Times New Roman" panose="02020603050405020304" pitchFamily="18" charset="0"/>
              </a:rPr>
              <a:t>The </a:t>
            </a:r>
            <a:r>
              <a:rPr lang="en-US" sz="2600" dirty="0">
                <a:solidFill>
                  <a:srgbClr val="116937"/>
                </a:solidFill>
                <a:latin typeface="Times New Roman" panose="02020603050405020304" pitchFamily="18" charset="0"/>
                <a:ea typeface="+mn-ea"/>
                <a:cs typeface="Times New Roman" panose="02020603050405020304" pitchFamily="18" charset="0"/>
              </a:rPr>
              <a:t>technology where </a:t>
            </a:r>
            <a:r>
              <a:rPr lang="en-US" sz="2600" dirty="0" smtClean="0">
                <a:solidFill>
                  <a:srgbClr val="116937"/>
                </a:solidFill>
                <a:latin typeface="Times New Roman" panose="02020603050405020304" pitchFamily="18" charset="0"/>
                <a:ea typeface="+mn-ea"/>
                <a:cs typeface="Times New Roman" panose="02020603050405020304" pitchFamily="18" charset="0"/>
              </a:rPr>
              <a:t>the </a:t>
            </a:r>
            <a:r>
              <a:rPr lang="en-US" sz="2600" dirty="0">
                <a:solidFill>
                  <a:srgbClr val="116937"/>
                </a:solidFill>
                <a:latin typeface="Times New Roman" panose="02020603050405020304" pitchFamily="18" charset="0"/>
                <a:ea typeface="+mn-ea"/>
                <a:cs typeface="Times New Roman" panose="02020603050405020304" pitchFamily="18" charset="0"/>
              </a:rPr>
              <a:t>product is integrated with functional parts.</a:t>
            </a:r>
          </a:p>
          <a:p>
            <a:endParaRPr lang="en-US" sz="2700" dirty="0">
              <a:solidFill>
                <a:srgbClr val="002060"/>
              </a:solidFill>
              <a:latin typeface="Times New Roman" panose="02020603050405020304" pitchFamily="18" charset="0"/>
              <a:cs typeface="Times New Roman" panose="02020603050405020304" pitchFamily="18" charset="0"/>
            </a:endParaRPr>
          </a:p>
          <a:p>
            <a:endParaRPr lang="en-US" sz="2700" dirty="0" smtClean="0">
              <a:solidFill>
                <a:srgbClr val="002060"/>
              </a:solidFill>
              <a:latin typeface="Times New Roman" panose="02020603050405020304" pitchFamily="18" charset="0"/>
              <a:cs typeface="Times New Roman" panose="02020603050405020304" pitchFamily="18" charset="0"/>
            </a:endParaRPr>
          </a:p>
          <a:p>
            <a:r>
              <a:rPr lang="en-US" sz="2800" b="1" dirty="0">
                <a:solidFill>
                  <a:srgbClr val="116937"/>
                </a:solidFill>
                <a:latin typeface="Times New Roman" panose="02020603050405020304" pitchFamily="18" charset="0"/>
                <a:ea typeface="+mn-ea"/>
                <a:cs typeface="Times New Roman" panose="02020603050405020304" pitchFamily="18" charset="0"/>
              </a:rPr>
              <a:t>Advantages:</a:t>
            </a:r>
            <a:endParaRPr lang="en-IN" sz="2800" b="1" dirty="0">
              <a:solidFill>
                <a:srgbClr val="116937"/>
              </a:solidFill>
              <a:latin typeface="Times New Roman" panose="02020603050405020304" pitchFamily="18" charset="0"/>
              <a:ea typeface="+mn-ea"/>
              <a:cs typeface="Times New Roman" panose="02020603050405020304" pitchFamily="18" charset="0"/>
            </a:endParaRPr>
          </a:p>
          <a:p>
            <a:pPr marL="457200" indent="-457200">
              <a:buFont typeface="Arial" panose="020B0604020202020204" pitchFamily="34" charset="0"/>
              <a:buChar char="•"/>
            </a:pPr>
            <a:r>
              <a:rPr lang="en-IN" sz="2600" dirty="0">
                <a:solidFill>
                  <a:srgbClr val="116937"/>
                </a:solidFill>
                <a:latin typeface="Times New Roman" panose="02020603050405020304" pitchFamily="18" charset="0"/>
                <a:ea typeface="+mn-ea"/>
                <a:cs typeface="Times New Roman" panose="02020603050405020304" pitchFamily="18" charset="0"/>
              </a:rPr>
              <a:t>IME allows to add functional parts even onto the complex plastic parts which is not possible in conventional laminating process</a:t>
            </a:r>
            <a:endParaRPr lang="en-US" sz="2600" dirty="0">
              <a:solidFill>
                <a:srgbClr val="116937"/>
              </a:solidFill>
              <a:latin typeface="Times New Roman" panose="02020603050405020304" pitchFamily="18" charset="0"/>
              <a:ea typeface="+mn-ea"/>
              <a:cs typeface="Times New Roman" panose="02020603050405020304" pitchFamily="18" charset="0"/>
            </a:endParaRPr>
          </a:p>
          <a:p>
            <a:pPr marL="457200" indent="-457200">
              <a:buFont typeface="Arial" panose="020B0604020202020204" pitchFamily="34" charset="0"/>
              <a:buChar char="•"/>
            </a:pPr>
            <a:r>
              <a:rPr lang="en-IN" sz="2600" dirty="0">
                <a:solidFill>
                  <a:srgbClr val="116937"/>
                </a:solidFill>
                <a:latin typeface="Times New Roman" panose="02020603050405020304" pitchFamily="18" charset="0"/>
                <a:ea typeface="+mn-ea"/>
                <a:cs typeface="Times New Roman" panose="02020603050405020304" pitchFamily="18" charset="0"/>
              </a:rPr>
              <a:t>IME surface decoration is possible with IMD/IML process</a:t>
            </a:r>
          </a:p>
          <a:p>
            <a:pPr marL="457200" indent="-457200">
              <a:buFont typeface="Arial" panose="020B0604020202020204" pitchFamily="34" charset="0"/>
              <a:buChar char="•"/>
            </a:pPr>
            <a:r>
              <a:rPr lang="en-IN" sz="2600" dirty="0">
                <a:solidFill>
                  <a:srgbClr val="116937"/>
                </a:solidFill>
                <a:latin typeface="Times New Roman" panose="02020603050405020304" pitchFamily="18" charset="0"/>
                <a:ea typeface="+mn-ea"/>
                <a:cs typeface="Times New Roman" panose="02020603050405020304" pitchFamily="18" charset="0"/>
              </a:rPr>
              <a:t>Eliminates printed circuit boards, light guides and make product look sleek and compact. </a:t>
            </a:r>
          </a:p>
          <a:p>
            <a:endParaRPr lang="en-IN" sz="2800" b="1" dirty="0" smtClean="0">
              <a:solidFill>
                <a:srgbClr val="002060"/>
              </a:solidFill>
              <a:latin typeface="Times New Roman" panose="02020603050405020304" pitchFamily="18" charset="0"/>
              <a:cs typeface="Times New Roman" panose="02020603050405020304" pitchFamily="18" charset="0"/>
            </a:endParaRPr>
          </a:p>
          <a:p>
            <a:r>
              <a:rPr lang="en-IN" sz="2800" b="1" dirty="0">
                <a:solidFill>
                  <a:srgbClr val="116937"/>
                </a:solidFill>
                <a:latin typeface="Times New Roman" panose="02020603050405020304" pitchFamily="18" charset="0"/>
                <a:ea typeface="+mn-ea"/>
                <a:cs typeface="Times New Roman" panose="02020603050405020304" pitchFamily="18" charset="0"/>
              </a:rPr>
              <a:t>Applications : </a:t>
            </a:r>
            <a:r>
              <a:rPr lang="en-IN" sz="2600" dirty="0">
                <a:solidFill>
                  <a:srgbClr val="116937"/>
                </a:solidFill>
                <a:latin typeface="Times New Roman" panose="02020603050405020304" pitchFamily="18" charset="0"/>
                <a:ea typeface="+mn-ea"/>
                <a:cs typeface="Times New Roman" panose="02020603050405020304" pitchFamily="18" charset="0"/>
              </a:rPr>
              <a:t>Home Appliances, Automotive, Medical equipment's, Water Purifiers.</a:t>
            </a:r>
            <a:endParaRPr lang="en-US" sz="2600" dirty="0">
              <a:solidFill>
                <a:srgbClr val="116937"/>
              </a:solidFill>
              <a:latin typeface="Times New Roman" panose="02020603050405020304" pitchFamily="18" charset="0"/>
              <a:ea typeface="+mn-ea"/>
              <a:cs typeface="Times New Roman" panose="02020603050405020304" pitchFamily="18" charset="0"/>
            </a:endParaRPr>
          </a:p>
          <a:p>
            <a:pPr marL="457200" indent="-457200">
              <a:buFont typeface="Arial" panose="020B0604020202020204" pitchFamily="34" charset="0"/>
              <a:buChar char="•"/>
            </a:pPr>
            <a:endParaRPr lang="en-US" sz="2700" dirty="0" smtClean="0">
              <a:solidFill>
                <a:srgbClr val="00206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700" dirty="0" smtClean="0">
              <a:solidFill>
                <a:srgbClr val="002060"/>
              </a:solidFill>
              <a:latin typeface="Times New Roman" panose="02020603050405020304" pitchFamily="18" charset="0"/>
              <a:cs typeface="Times New Roman" panose="02020603050405020304" pitchFamily="18" charset="0"/>
            </a:endParaRPr>
          </a:p>
          <a:p>
            <a:endParaRPr lang="en-US" sz="2700" dirty="0">
              <a:solidFill>
                <a:srgbClr val="002060"/>
              </a:solidFill>
            </a:endParaRPr>
          </a:p>
          <a:p>
            <a:endParaRPr lang="en-US" sz="2700" b="1" dirty="0">
              <a:solidFill>
                <a:srgbClr val="002060"/>
              </a:solidFill>
            </a:endParaRPr>
          </a:p>
          <a:p>
            <a:r>
              <a:rPr lang="en-US" sz="2700" dirty="0">
                <a:solidFill>
                  <a:srgbClr val="002060"/>
                </a:solidFill>
              </a:rPr>
              <a:t/>
            </a:r>
            <a:br>
              <a:rPr lang="en-US" sz="2700" dirty="0">
                <a:solidFill>
                  <a:srgbClr val="002060"/>
                </a:solidFill>
              </a:rPr>
            </a:br>
            <a:r>
              <a:rPr lang="en-US" sz="2700" dirty="0">
                <a:solidFill>
                  <a:srgbClr val="002060"/>
                </a:solidFill>
              </a:rPr>
              <a:t/>
            </a:r>
            <a:br>
              <a:rPr lang="en-US" sz="2700" dirty="0">
                <a:solidFill>
                  <a:srgbClr val="002060"/>
                </a:solidFill>
              </a:rPr>
            </a:br>
            <a:endParaRPr lang="en-US" sz="2700" dirty="0">
              <a:solidFill>
                <a:srgbClr val="002060"/>
              </a:solidFill>
            </a:endParaRPr>
          </a:p>
        </p:txBody>
      </p:sp>
      <p:pic>
        <p:nvPicPr>
          <p:cNvPr id="3" name="Picture 2"/>
          <p:cNvPicPr>
            <a:picLocks noChangeAspect="1"/>
          </p:cNvPicPr>
          <p:nvPr/>
        </p:nvPicPr>
        <p:blipFill>
          <a:blip r:embed="rId2"/>
          <a:stretch>
            <a:fillRect/>
          </a:stretch>
        </p:blipFill>
        <p:spPr>
          <a:xfrm>
            <a:off x="8066782" y="3060653"/>
            <a:ext cx="4000000" cy="2647619"/>
          </a:xfrm>
          <a:prstGeom prst="rect">
            <a:avLst/>
          </a:prstGeom>
        </p:spPr>
      </p:pic>
    </p:spTree>
    <p:extLst>
      <p:ext uri="{BB962C8B-B14F-4D97-AF65-F5344CB8AC3E}">
        <p14:creationId xmlns:p14="http://schemas.microsoft.com/office/powerpoint/2010/main" val="1132970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7E7BD36-CF60-468A-8DDF-9DDF5AB5616A}"/>
              </a:ext>
            </a:extLst>
          </p:cNvPr>
          <p:cNvPicPr>
            <a:picLocks noChangeAspect="1" noChangeArrowheads="1"/>
          </p:cNvPicPr>
          <p:nvPr/>
        </p:nvPicPr>
        <p:blipFill>
          <a:blip r:embed="rId2" cstate="email"/>
          <a:srcRect/>
          <a:stretch>
            <a:fillRect/>
          </a:stretch>
        </p:blipFill>
        <p:spPr bwMode="auto">
          <a:xfrm>
            <a:off x="7131169" y="2915540"/>
            <a:ext cx="2652709" cy="2388440"/>
          </a:xfrm>
          <a:prstGeom prst="rect">
            <a:avLst/>
          </a:prstGeom>
          <a:noFill/>
          <a:ln w="9525">
            <a:noFill/>
            <a:miter lim="800000"/>
            <a:headEnd/>
            <a:tailEnd/>
          </a:ln>
          <a:effectLst/>
        </p:spPr>
      </p:pic>
      <p:sp>
        <p:nvSpPr>
          <p:cNvPr id="4" name="TextBox 3">
            <a:extLst>
              <a:ext uri="{FF2B5EF4-FFF2-40B4-BE49-F238E27FC236}">
                <a16:creationId xmlns="" xmlns:a16="http://schemas.microsoft.com/office/drawing/2014/main" id="{916BE377-7DB6-4D05-8B0F-0419A7460CF4}"/>
              </a:ext>
            </a:extLst>
          </p:cNvPr>
          <p:cNvSpPr txBox="1"/>
          <p:nvPr/>
        </p:nvSpPr>
        <p:spPr>
          <a:xfrm>
            <a:off x="9134728" y="8353123"/>
            <a:ext cx="1024598" cy="492443"/>
          </a:xfrm>
          <a:prstGeom prst="rect">
            <a:avLst/>
          </a:prstGeom>
          <a:noFill/>
        </p:spPr>
        <p:txBody>
          <a:bodyPr wrap="square" rtlCol="0">
            <a:spAutoFit/>
          </a:bodyPr>
          <a:lstStyle/>
          <a:p>
            <a:r>
              <a:rPr lang="en-US" sz="2600" b="1" dirty="0">
                <a:solidFill>
                  <a:srgbClr val="116937"/>
                </a:solidFill>
                <a:latin typeface="Times New Roman" panose="02020603050405020304" pitchFamily="18" charset="0"/>
                <a:cs typeface="Times New Roman" panose="02020603050405020304" pitchFamily="18" charset="0"/>
              </a:rPr>
              <a:t>Knob</a:t>
            </a:r>
          </a:p>
        </p:txBody>
      </p:sp>
      <p:cxnSp>
        <p:nvCxnSpPr>
          <p:cNvPr id="5" name="Straight Arrow Connector 4">
            <a:extLst>
              <a:ext uri="{FF2B5EF4-FFF2-40B4-BE49-F238E27FC236}">
                <a16:creationId xmlns="" xmlns:a16="http://schemas.microsoft.com/office/drawing/2014/main" id="{194AAEEF-F192-4370-AA71-96F17961B37A}"/>
              </a:ext>
            </a:extLst>
          </p:cNvPr>
          <p:cNvCxnSpPr>
            <a:stCxn id="7" idx="0"/>
          </p:cNvCxnSpPr>
          <p:nvPr/>
        </p:nvCxnSpPr>
        <p:spPr>
          <a:xfrm rot="16200000" flipV="1">
            <a:off x="8229935" y="5255947"/>
            <a:ext cx="1725352" cy="87382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6" name="Picture 2">
            <a:extLst>
              <a:ext uri="{FF2B5EF4-FFF2-40B4-BE49-F238E27FC236}">
                <a16:creationId xmlns="" xmlns:a16="http://schemas.microsoft.com/office/drawing/2014/main" id="{F18194F9-2BDD-4E7E-8343-9041855CB2E3}"/>
              </a:ext>
            </a:extLst>
          </p:cNvPr>
          <p:cNvPicPr>
            <a:picLocks noChangeAspect="1" noChangeArrowheads="1"/>
          </p:cNvPicPr>
          <p:nvPr/>
        </p:nvPicPr>
        <p:blipFill>
          <a:blip r:embed="rId3" cstate="email"/>
          <a:srcRect/>
          <a:stretch>
            <a:fillRect/>
          </a:stretch>
        </p:blipFill>
        <p:spPr bwMode="auto">
          <a:xfrm>
            <a:off x="9895409" y="2908887"/>
            <a:ext cx="2617864" cy="2388440"/>
          </a:xfrm>
          <a:prstGeom prst="rect">
            <a:avLst/>
          </a:prstGeom>
          <a:noFill/>
          <a:ln w="9525">
            <a:noFill/>
            <a:miter lim="800000"/>
            <a:headEnd/>
            <a:tailEnd/>
          </a:ln>
          <a:effectLst/>
        </p:spPr>
      </p:pic>
      <p:pic>
        <p:nvPicPr>
          <p:cNvPr id="7" name="Picture 6">
            <a:extLst>
              <a:ext uri="{FF2B5EF4-FFF2-40B4-BE49-F238E27FC236}">
                <a16:creationId xmlns="" xmlns:a16="http://schemas.microsoft.com/office/drawing/2014/main" id="{56943FC4-6F39-4574-9782-054970D457D5}"/>
              </a:ext>
            </a:extLst>
          </p:cNvPr>
          <p:cNvPicPr>
            <a:picLocks noChangeAspect="1" noChangeArrowheads="1"/>
          </p:cNvPicPr>
          <p:nvPr/>
        </p:nvPicPr>
        <p:blipFill>
          <a:blip r:embed="rId4" cstate="email"/>
          <a:srcRect/>
          <a:stretch>
            <a:fillRect/>
          </a:stretch>
        </p:blipFill>
        <p:spPr bwMode="auto">
          <a:xfrm>
            <a:off x="8899717" y="6555534"/>
            <a:ext cx="1259609" cy="1194220"/>
          </a:xfrm>
          <a:prstGeom prst="rect">
            <a:avLst/>
          </a:prstGeom>
          <a:noFill/>
          <a:ln>
            <a:solidFill>
              <a:schemeClr val="tx1"/>
            </a:solidFill>
          </a:ln>
        </p:spPr>
      </p:pic>
      <p:cxnSp>
        <p:nvCxnSpPr>
          <p:cNvPr id="8" name="Straight Arrow Connector 7">
            <a:extLst>
              <a:ext uri="{FF2B5EF4-FFF2-40B4-BE49-F238E27FC236}">
                <a16:creationId xmlns="" xmlns:a16="http://schemas.microsoft.com/office/drawing/2014/main" id="{21A90DD7-16F9-485E-9646-CF8769CA3616}"/>
              </a:ext>
            </a:extLst>
          </p:cNvPr>
          <p:cNvCxnSpPr>
            <a:stCxn id="7" idx="0"/>
          </p:cNvCxnSpPr>
          <p:nvPr/>
        </p:nvCxnSpPr>
        <p:spPr>
          <a:xfrm rot="5400000" flipH="1" flipV="1">
            <a:off x="9594878" y="4986609"/>
            <a:ext cx="1503569" cy="163428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1" name="TextBox 10">
            <a:extLst>
              <a:ext uri="{FF2B5EF4-FFF2-40B4-BE49-F238E27FC236}">
                <a16:creationId xmlns="" xmlns:a16="http://schemas.microsoft.com/office/drawing/2014/main" id="{C1B4DD7F-6959-419B-884E-DBAA09505589}"/>
              </a:ext>
            </a:extLst>
          </p:cNvPr>
          <p:cNvSpPr txBox="1"/>
          <p:nvPr/>
        </p:nvSpPr>
        <p:spPr>
          <a:xfrm>
            <a:off x="2188562" y="8325866"/>
            <a:ext cx="3911475" cy="492443"/>
          </a:xfrm>
          <a:prstGeom prst="rect">
            <a:avLst/>
          </a:prstGeom>
          <a:noFill/>
        </p:spPr>
        <p:txBody>
          <a:bodyPr wrap="square" rtlCol="0">
            <a:spAutoFit/>
          </a:bodyPr>
          <a:lstStyle/>
          <a:p>
            <a:pPr algn="ctr"/>
            <a:r>
              <a:rPr lang="en-US" sz="2600" b="1" dirty="0">
                <a:solidFill>
                  <a:srgbClr val="116937"/>
                </a:solidFill>
                <a:latin typeface="Times New Roman" panose="02020603050405020304" pitchFamily="18" charset="0"/>
                <a:cs typeface="Times New Roman" panose="02020603050405020304" pitchFamily="18" charset="0"/>
              </a:rPr>
              <a:t>Washing Machine Parts</a:t>
            </a:r>
          </a:p>
        </p:txBody>
      </p:sp>
      <p:pic>
        <p:nvPicPr>
          <p:cNvPr id="12" name="Picture 2" descr="WM12K268IN">
            <a:extLst>
              <a:ext uri="{FF2B5EF4-FFF2-40B4-BE49-F238E27FC236}">
                <a16:creationId xmlns="" xmlns:a16="http://schemas.microsoft.com/office/drawing/2014/main" id="{93B7A521-4B76-43DB-A7A0-669FD9FA4F7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8327" y="2436537"/>
            <a:ext cx="3280288" cy="3476886"/>
          </a:xfrm>
          <a:prstGeom prst="rect">
            <a:avLst/>
          </a:prstGeom>
          <a:noFill/>
        </p:spPr>
      </p:pic>
      <p:pic>
        <p:nvPicPr>
          <p:cNvPr id="13" name="Picture 12">
            <a:extLst>
              <a:ext uri="{FF2B5EF4-FFF2-40B4-BE49-F238E27FC236}">
                <a16:creationId xmlns="" xmlns:a16="http://schemas.microsoft.com/office/drawing/2014/main" id="{B7B704C7-16A8-4C09-9DA2-B7F4AAECDA5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3691353" y="2372959"/>
            <a:ext cx="2988744" cy="3512929"/>
          </a:xfrm>
          <a:prstGeom prst="rect">
            <a:avLst/>
          </a:prstGeom>
        </p:spPr>
      </p:pic>
      <p:pic>
        <p:nvPicPr>
          <p:cNvPr id="16" name="Picture 15">
            <a:extLst>
              <a:ext uri="{FF2B5EF4-FFF2-40B4-BE49-F238E27FC236}">
                <a16:creationId xmlns="" xmlns:a16="http://schemas.microsoft.com/office/drawing/2014/main" id="{560B7515-8429-45FA-BF75-10FB864935A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rot="5400000">
            <a:off x="4984533" y="6013735"/>
            <a:ext cx="436967" cy="1314054"/>
          </a:xfrm>
          <a:prstGeom prst="rect">
            <a:avLst/>
          </a:prstGeom>
        </p:spPr>
      </p:pic>
      <p:cxnSp>
        <p:nvCxnSpPr>
          <p:cNvPr id="17" name="Straight Arrow Connector 16">
            <a:extLst>
              <a:ext uri="{FF2B5EF4-FFF2-40B4-BE49-F238E27FC236}">
                <a16:creationId xmlns="" xmlns:a16="http://schemas.microsoft.com/office/drawing/2014/main" id="{45BF5F81-2DA1-439B-B82E-D34A0D8BF78D}"/>
              </a:ext>
            </a:extLst>
          </p:cNvPr>
          <p:cNvCxnSpPr>
            <a:stCxn id="16" idx="1"/>
          </p:cNvCxnSpPr>
          <p:nvPr/>
        </p:nvCxnSpPr>
        <p:spPr>
          <a:xfrm flipV="1">
            <a:off x="5203017" y="4297912"/>
            <a:ext cx="731190" cy="215436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18" name="Picture 17">
            <a:extLst>
              <a:ext uri="{FF2B5EF4-FFF2-40B4-BE49-F238E27FC236}">
                <a16:creationId xmlns="" xmlns:a16="http://schemas.microsoft.com/office/drawing/2014/main" id="{3984B55A-C434-45BE-8FB8-CA7147AF78F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rot="5400000">
            <a:off x="1728895" y="6132773"/>
            <a:ext cx="1522115" cy="1694714"/>
          </a:xfrm>
          <a:prstGeom prst="rect">
            <a:avLst/>
          </a:prstGeom>
        </p:spPr>
      </p:pic>
      <p:cxnSp>
        <p:nvCxnSpPr>
          <p:cNvPr id="19" name="Straight Arrow Connector 18">
            <a:extLst>
              <a:ext uri="{FF2B5EF4-FFF2-40B4-BE49-F238E27FC236}">
                <a16:creationId xmlns="" xmlns:a16="http://schemas.microsoft.com/office/drawing/2014/main" id="{A2F04DAA-B1B6-4EDD-A72F-0FC781A493BF}"/>
              </a:ext>
            </a:extLst>
          </p:cNvPr>
          <p:cNvCxnSpPr/>
          <p:nvPr/>
        </p:nvCxnSpPr>
        <p:spPr>
          <a:xfrm flipH="1" flipV="1">
            <a:off x="1784163" y="4884189"/>
            <a:ext cx="404399" cy="144058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1" name="TextBox 20">
            <a:extLst>
              <a:ext uri="{FF2B5EF4-FFF2-40B4-BE49-F238E27FC236}">
                <a16:creationId xmlns="" xmlns:a16="http://schemas.microsoft.com/office/drawing/2014/main" id="{B65DCD2D-A65F-4F89-968B-804EB161624D}"/>
              </a:ext>
            </a:extLst>
          </p:cNvPr>
          <p:cNvSpPr txBox="1"/>
          <p:nvPr/>
        </p:nvSpPr>
        <p:spPr>
          <a:xfrm>
            <a:off x="1" y="309616"/>
            <a:ext cx="12821054" cy="646331"/>
          </a:xfrm>
          <a:prstGeom prst="rect">
            <a:avLst/>
          </a:prstGeom>
          <a:noFill/>
        </p:spPr>
        <p:txBody>
          <a:bodyPr wrap="square" rtlCol="0">
            <a:spAutoFit/>
          </a:bodyPr>
          <a:lstStyle>
            <a:defPPr>
              <a:defRPr lang="en-US"/>
            </a:defPPr>
            <a:lvl1pPr algn="ctr">
              <a:defRPr sz="5400" b="1">
                <a:gradFill>
                  <a:gsLst>
                    <a:gs pos="0">
                      <a:srgbClr val="33CC33"/>
                    </a:gs>
                    <a:gs pos="74000">
                      <a:srgbClr val="66FF33"/>
                    </a:gs>
                    <a:gs pos="83000">
                      <a:srgbClr val="00B050"/>
                    </a:gs>
                    <a:gs pos="100000">
                      <a:srgbClr val="66FF33"/>
                    </a:gs>
                  </a:gsLst>
                  <a:lin ang="5400000" scaled="1"/>
                </a:gradFill>
              </a:defRPr>
            </a:lvl1pPr>
          </a:lstStyle>
          <a:p>
            <a:r>
              <a:rPr lang="en-US" sz="3600" dirty="0">
                <a:solidFill>
                  <a:srgbClr val="116937"/>
                </a:solidFill>
                <a:latin typeface="Times New Roman" panose="02020603050405020304" pitchFamily="18" charset="0"/>
                <a:cs typeface="Times New Roman" panose="02020603050405020304" pitchFamily="18" charset="0"/>
              </a:rPr>
              <a:t>PRODUCTS GALLERY</a:t>
            </a:r>
          </a:p>
        </p:txBody>
      </p:sp>
    </p:spTree>
    <p:extLst>
      <p:ext uri="{BB962C8B-B14F-4D97-AF65-F5344CB8AC3E}">
        <p14:creationId xmlns:p14="http://schemas.microsoft.com/office/powerpoint/2010/main" val="3815857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3340D789-E556-4CC2-82A2-1EDB8A12A8E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65578" y="1655659"/>
            <a:ext cx="2730247" cy="2980426"/>
          </a:xfrm>
          <a:prstGeom prst="rect">
            <a:avLst/>
          </a:prstGeom>
          <a:noFill/>
          <a:ln w="1">
            <a:noFill/>
            <a:miter lim="800000"/>
            <a:headEnd/>
            <a:tailEnd type="none" w="med" len="med"/>
          </a:ln>
          <a:effectLst/>
        </p:spPr>
      </p:pic>
      <p:pic>
        <p:nvPicPr>
          <p:cNvPr id="5" name="Picture 4">
            <a:extLst>
              <a:ext uri="{FF2B5EF4-FFF2-40B4-BE49-F238E27FC236}">
                <a16:creationId xmlns="" xmlns:a16="http://schemas.microsoft.com/office/drawing/2014/main" id="{8F3C94CC-F974-4C28-BCF6-C1B883AD788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1700" y="1901934"/>
            <a:ext cx="2901699" cy="2919986"/>
          </a:xfrm>
          <a:prstGeom prst="rect">
            <a:avLst/>
          </a:prstGeom>
        </p:spPr>
      </p:pic>
      <p:sp>
        <p:nvSpPr>
          <p:cNvPr id="6" name="TextBox 5">
            <a:extLst>
              <a:ext uri="{FF2B5EF4-FFF2-40B4-BE49-F238E27FC236}">
                <a16:creationId xmlns="" xmlns:a16="http://schemas.microsoft.com/office/drawing/2014/main" id="{C648DC81-CC54-4CC8-B833-3C869F173EF5}"/>
              </a:ext>
            </a:extLst>
          </p:cNvPr>
          <p:cNvSpPr txBox="1"/>
          <p:nvPr/>
        </p:nvSpPr>
        <p:spPr>
          <a:xfrm>
            <a:off x="3184399" y="4613148"/>
            <a:ext cx="2435711" cy="492443"/>
          </a:xfrm>
          <a:prstGeom prst="rect">
            <a:avLst/>
          </a:prstGeom>
          <a:noFill/>
        </p:spPr>
        <p:txBody>
          <a:bodyPr wrap="square" rtlCol="0">
            <a:spAutoFit/>
          </a:bodyPr>
          <a:lstStyle/>
          <a:p>
            <a:pPr algn="ctr"/>
            <a:r>
              <a:rPr lang="en-US" sz="2600" b="1" dirty="0">
                <a:solidFill>
                  <a:srgbClr val="116937"/>
                </a:solidFill>
                <a:latin typeface="Times New Roman" panose="02020603050405020304" pitchFamily="18" charset="0"/>
                <a:cs typeface="Times New Roman" panose="02020603050405020304" pitchFamily="18" charset="0"/>
              </a:rPr>
              <a:t>Splutch parts</a:t>
            </a:r>
          </a:p>
        </p:txBody>
      </p:sp>
      <p:cxnSp>
        <p:nvCxnSpPr>
          <p:cNvPr id="7" name="Straight Arrow Connector 6">
            <a:extLst>
              <a:ext uri="{FF2B5EF4-FFF2-40B4-BE49-F238E27FC236}">
                <a16:creationId xmlns="" xmlns:a16="http://schemas.microsoft.com/office/drawing/2014/main" id="{4A19D482-B443-43D7-9068-D69F225D63DB}"/>
              </a:ext>
            </a:extLst>
          </p:cNvPr>
          <p:cNvCxnSpPr/>
          <p:nvPr/>
        </p:nvCxnSpPr>
        <p:spPr>
          <a:xfrm flipH="1" flipV="1">
            <a:off x="2779776" y="4253746"/>
            <a:ext cx="451016" cy="133251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8" name="Picture 7">
            <a:extLst>
              <a:ext uri="{FF2B5EF4-FFF2-40B4-BE49-F238E27FC236}">
                <a16:creationId xmlns="" xmlns:a16="http://schemas.microsoft.com/office/drawing/2014/main" id="{B5F8B8C3-CE4C-4230-844E-B398047103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4585" y="5647992"/>
            <a:ext cx="1543454" cy="1614853"/>
          </a:xfrm>
          <a:prstGeom prst="rect">
            <a:avLst/>
          </a:prstGeom>
        </p:spPr>
      </p:pic>
      <p:pic>
        <p:nvPicPr>
          <p:cNvPr id="9" name="Picture 8">
            <a:extLst>
              <a:ext uri="{FF2B5EF4-FFF2-40B4-BE49-F238E27FC236}">
                <a16:creationId xmlns="" xmlns:a16="http://schemas.microsoft.com/office/drawing/2014/main" id="{7A16008F-711A-4B2E-8E67-EFCF2C2CF43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73757" y="5687565"/>
            <a:ext cx="1635892" cy="1305296"/>
          </a:xfrm>
          <a:prstGeom prst="rect">
            <a:avLst/>
          </a:prstGeom>
        </p:spPr>
      </p:pic>
      <p:pic>
        <p:nvPicPr>
          <p:cNvPr id="10" name="Picture 9">
            <a:extLst>
              <a:ext uri="{FF2B5EF4-FFF2-40B4-BE49-F238E27FC236}">
                <a16:creationId xmlns="" xmlns:a16="http://schemas.microsoft.com/office/drawing/2014/main" id="{128FD4AD-4AA9-44B1-847E-2E592BB72E6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67246" y="7179714"/>
            <a:ext cx="1408995" cy="1311743"/>
          </a:xfrm>
          <a:prstGeom prst="rect">
            <a:avLst/>
          </a:prstGeom>
        </p:spPr>
      </p:pic>
      <p:pic>
        <p:nvPicPr>
          <p:cNvPr id="11" name="Picture 10">
            <a:extLst>
              <a:ext uri="{FF2B5EF4-FFF2-40B4-BE49-F238E27FC236}">
                <a16:creationId xmlns="" xmlns:a16="http://schemas.microsoft.com/office/drawing/2014/main" id="{FD816A64-70D5-4F50-A9A1-5BAE9E26256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65579" y="7153372"/>
            <a:ext cx="1266829" cy="1207377"/>
          </a:xfrm>
          <a:prstGeom prst="rect">
            <a:avLst/>
          </a:prstGeom>
        </p:spPr>
      </p:pic>
      <p:pic>
        <p:nvPicPr>
          <p:cNvPr id="12" name="Picture 11">
            <a:extLst>
              <a:ext uri="{FF2B5EF4-FFF2-40B4-BE49-F238E27FC236}">
                <a16:creationId xmlns="" xmlns:a16="http://schemas.microsoft.com/office/drawing/2014/main" id="{4079AC68-3D46-4AA2-9303-097A357E348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57130" y="6826161"/>
            <a:ext cx="1771704" cy="1600519"/>
          </a:xfrm>
          <a:prstGeom prst="rect">
            <a:avLst/>
          </a:prstGeom>
        </p:spPr>
      </p:pic>
      <p:cxnSp>
        <p:nvCxnSpPr>
          <p:cNvPr id="13" name="Straight Arrow Connector 12">
            <a:extLst>
              <a:ext uri="{FF2B5EF4-FFF2-40B4-BE49-F238E27FC236}">
                <a16:creationId xmlns="" xmlns:a16="http://schemas.microsoft.com/office/drawing/2014/main" id="{CBD79145-434C-43AC-BF0E-C448677A80A7}"/>
              </a:ext>
            </a:extLst>
          </p:cNvPr>
          <p:cNvCxnSpPr>
            <a:stCxn id="20" idx="0"/>
          </p:cNvCxnSpPr>
          <p:nvPr/>
        </p:nvCxnSpPr>
        <p:spPr>
          <a:xfrm flipV="1">
            <a:off x="9356444" y="4181407"/>
            <a:ext cx="1053205" cy="131871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4" name="TextBox 13">
            <a:extLst>
              <a:ext uri="{FF2B5EF4-FFF2-40B4-BE49-F238E27FC236}">
                <a16:creationId xmlns="" xmlns:a16="http://schemas.microsoft.com/office/drawing/2014/main" id="{21306D87-4406-40DC-AA30-8020B3EEB4DA}"/>
              </a:ext>
            </a:extLst>
          </p:cNvPr>
          <p:cNvSpPr txBox="1"/>
          <p:nvPr/>
        </p:nvSpPr>
        <p:spPr>
          <a:xfrm>
            <a:off x="6692875" y="4582686"/>
            <a:ext cx="2858613" cy="492443"/>
          </a:xfrm>
          <a:prstGeom prst="rect">
            <a:avLst/>
          </a:prstGeom>
          <a:noFill/>
        </p:spPr>
        <p:txBody>
          <a:bodyPr wrap="square" rtlCol="0">
            <a:spAutoFit/>
          </a:bodyPr>
          <a:lstStyle/>
          <a:p>
            <a:pPr algn="ctr"/>
            <a:r>
              <a:rPr lang="en-US" sz="2600" b="1" dirty="0">
                <a:solidFill>
                  <a:srgbClr val="116937"/>
                </a:solidFill>
                <a:latin typeface="Times New Roman" panose="02020603050405020304" pitchFamily="18" charset="0"/>
                <a:cs typeface="Times New Roman" panose="02020603050405020304" pitchFamily="18" charset="0"/>
              </a:rPr>
              <a:t>Under base parts</a:t>
            </a:r>
          </a:p>
        </p:txBody>
      </p:sp>
      <p:pic>
        <p:nvPicPr>
          <p:cNvPr id="15" name="Picture 14">
            <a:extLst>
              <a:ext uri="{FF2B5EF4-FFF2-40B4-BE49-F238E27FC236}">
                <a16:creationId xmlns="" xmlns:a16="http://schemas.microsoft.com/office/drawing/2014/main" id="{DE2FCC62-5AE4-4386-946B-E1DD9D6C3C6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37712" y="5703040"/>
            <a:ext cx="1460082" cy="1411382"/>
          </a:xfrm>
          <a:prstGeom prst="rect">
            <a:avLst/>
          </a:prstGeom>
        </p:spPr>
      </p:pic>
      <p:pic>
        <p:nvPicPr>
          <p:cNvPr id="16" name="Picture 15">
            <a:extLst>
              <a:ext uri="{FF2B5EF4-FFF2-40B4-BE49-F238E27FC236}">
                <a16:creationId xmlns="" xmlns:a16="http://schemas.microsoft.com/office/drawing/2014/main" id="{51F078A2-C7AB-4E40-9D4E-765C62B249B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484820" y="5807461"/>
            <a:ext cx="1302648" cy="1321177"/>
          </a:xfrm>
          <a:prstGeom prst="rect">
            <a:avLst/>
          </a:prstGeom>
        </p:spPr>
      </p:pic>
      <p:pic>
        <p:nvPicPr>
          <p:cNvPr id="17" name="Picture 16">
            <a:extLst>
              <a:ext uri="{FF2B5EF4-FFF2-40B4-BE49-F238E27FC236}">
                <a16:creationId xmlns="" xmlns:a16="http://schemas.microsoft.com/office/drawing/2014/main" id="{95714DED-352A-4803-BD82-F16B755081F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527821" y="7198964"/>
            <a:ext cx="1151156" cy="1208454"/>
          </a:xfrm>
          <a:prstGeom prst="rect">
            <a:avLst/>
          </a:prstGeom>
        </p:spPr>
      </p:pic>
      <p:pic>
        <p:nvPicPr>
          <p:cNvPr id="18" name="Picture 17">
            <a:extLst>
              <a:ext uri="{FF2B5EF4-FFF2-40B4-BE49-F238E27FC236}">
                <a16:creationId xmlns="" xmlns:a16="http://schemas.microsoft.com/office/drawing/2014/main" id="{01984266-719C-4333-B6F8-CAC5DE91CCB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902151" y="7279670"/>
            <a:ext cx="1162728" cy="1224396"/>
          </a:xfrm>
          <a:prstGeom prst="rect">
            <a:avLst/>
          </a:prstGeom>
        </p:spPr>
      </p:pic>
      <p:sp>
        <p:nvSpPr>
          <p:cNvPr id="19" name="Rounded Rectangle 10">
            <a:extLst>
              <a:ext uri="{FF2B5EF4-FFF2-40B4-BE49-F238E27FC236}">
                <a16:creationId xmlns="" xmlns:a16="http://schemas.microsoft.com/office/drawing/2014/main" id="{A778811B-17CC-45A4-BA4E-BD806C1FE58C}"/>
              </a:ext>
            </a:extLst>
          </p:cNvPr>
          <p:cNvSpPr/>
          <p:nvPr/>
        </p:nvSpPr>
        <p:spPr>
          <a:xfrm>
            <a:off x="942733" y="5537792"/>
            <a:ext cx="4937050" cy="3197646"/>
          </a:xfrm>
          <a:prstGeom prst="round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ounded Rectangle 25">
            <a:extLst>
              <a:ext uri="{FF2B5EF4-FFF2-40B4-BE49-F238E27FC236}">
                <a16:creationId xmlns="" xmlns:a16="http://schemas.microsoft.com/office/drawing/2014/main" id="{3AE3BB30-3C33-4E82-AAAD-18AC586DC746}"/>
              </a:ext>
            </a:extLst>
          </p:cNvPr>
          <p:cNvSpPr/>
          <p:nvPr/>
        </p:nvSpPr>
        <p:spPr>
          <a:xfrm>
            <a:off x="6887919" y="5500125"/>
            <a:ext cx="4937050" cy="3197646"/>
          </a:xfrm>
          <a:prstGeom prst="round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TextBox 21">
            <a:extLst>
              <a:ext uri="{FF2B5EF4-FFF2-40B4-BE49-F238E27FC236}">
                <a16:creationId xmlns="" xmlns:a16="http://schemas.microsoft.com/office/drawing/2014/main" id="{C6E738E3-DE4F-41FF-A54C-2A1C24D5CEB6}"/>
              </a:ext>
            </a:extLst>
          </p:cNvPr>
          <p:cNvSpPr txBox="1"/>
          <p:nvPr/>
        </p:nvSpPr>
        <p:spPr>
          <a:xfrm>
            <a:off x="1" y="309616"/>
            <a:ext cx="12821054" cy="646331"/>
          </a:xfrm>
          <a:prstGeom prst="rect">
            <a:avLst/>
          </a:prstGeom>
          <a:noFill/>
        </p:spPr>
        <p:txBody>
          <a:bodyPr wrap="square" rtlCol="0">
            <a:spAutoFit/>
          </a:bodyPr>
          <a:lstStyle>
            <a:defPPr>
              <a:defRPr lang="en-US"/>
            </a:defPPr>
            <a:lvl1pPr algn="ctr">
              <a:defRPr sz="5400" b="1">
                <a:gradFill>
                  <a:gsLst>
                    <a:gs pos="0">
                      <a:srgbClr val="33CC33"/>
                    </a:gs>
                    <a:gs pos="74000">
                      <a:srgbClr val="66FF33"/>
                    </a:gs>
                    <a:gs pos="83000">
                      <a:srgbClr val="00B050"/>
                    </a:gs>
                    <a:gs pos="100000">
                      <a:srgbClr val="66FF33"/>
                    </a:gs>
                  </a:gsLst>
                  <a:lin ang="5400000" scaled="1"/>
                </a:gradFill>
              </a:defRPr>
            </a:lvl1pPr>
          </a:lstStyle>
          <a:p>
            <a:r>
              <a:rPr lang="en-US" sz="3600" dirty="0">
                <a:solidFill>
                  <a:srgbClr val="116937"/>
                </a:solidFill>
                <a:latin typeface="Times New Roman" panose="02020603050405020304" pitchFamily="18" charset="0"/>
                <a:cs typeface="Times New Roman" panose="02020603050405020304" pitchFamily="18" charset="0"/>
              </a:rPr>
              <a:t>PRODUCTS GALLERY</a:t>
            </a:r>
          </a:p>
        </p:txBody>
      </p:sp>
    </p:spTree>
    <p:extLst>
      <p:ext uri="{BB962C8B-B14F-4D97-AF65-F5344CB8AC3E}">
        <p14:creationId xmlns:p14="http://schemas.microsoft.com/office/powerpoint/2010/main" val="3187223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B545B5E-CEE3-47B3-ADBA-DF9E5ED041C7}"/>
              </a:ext>
            </a:extLst>
          </p:cNvPr>
          <p:cNvSpPr txBox="1"/>
          <p:nvPr/>
        </p:nvSpPr>
        <p:spPr>
          <a:xfrm>
            <a:off x="0" y="309616"/>
            <a:ext cx="12801600" cy="646331"/>
          </a:xfrm>
          <a:prstGeom prst="rect">
            <a:avLst/>
          </a:prstGeom>
          <a:noFill/>
        </p:spPr>
        <p:txBody>
          <a:bodyPr wrap="square" rtlCol="0">
            <a:spAutoFit/>
          </a:bodyPr>
          <a:lstStyle>
            <a:defPPr>
              <a:defRPr lang="en-US"/>
            </a:defPPr>
            <a:lvl1pPr algn="ctr">
              <a:defRPr sz="5400" b="1">
                <a:gradFill>
                  <a:gsLst>
                    <a:gs pos="0">
                      <a:srgbClr val="33CC33"/>
                    </a:gs>
                    <a:gs pos="74000">
                      <a:srgbClr val="66FF33"/>
                    </a:gs>
                    <a:gs pos="83000">
                      <a:srgbClr val="00B050"/>
                    </a:gs>
                    <a:gs pos="100000">
                      <a:srgbClr val="66FF33"/>
                    </a:gs>
                  </a:gsLst>
                  <a:lin ang="5400000" scaled="1"/>
                </a:gradFill>
              </a:defRPr>
            </a:lvl1pPr>
          </a:lstStyle>
          <a:p>
            <a:r>
              <a:rPr lang="en-US" sz="3600" dirty="0">
                <a:solidFill>
                  <a:srgbClr val="116937"/>
                </a:solidFill>
                <a:latin typeface="Times New Roman" panose="02020603050405020304" pitchFamily="18" charset="0"/>
                <a:cs typeface="Times New Roman" panose="02020603050405020304" pitchFamily="18" charset="0"/>
              </a:rPr>
              <a:t>ABOUT US</a:t>
            </a:r>
          </a:p>
        </p:txBody>
      </p:sp>
      <p:sp>
        <p:nvSpPr>
          <p:cNvPr id="5" name="Title 1">
            <a:extLst>
              <a:ext uri="{FF2B5EF4-FFF2-40B4-BE49-F238E27FC236}">
                <a16:creationId xmlns="" xmlns:a16="http://schemas.microsoft.com/office/drawing/2014/main" id="{AC8A385B-BCB2-4A4C-BA8E-1B06D777C6C3}"/>
              </a:ext>
            </a:extLst>
          </p:cNvPr>
          <p:cNvSpPr txBox="1">
            <a:spLocks/>
          </p:cNvSpPr>
          <p:nvPr/>
        </p:nvSpPr>
        <p:spPr>
          <a:xfrm>
            <a:off x="346953" y="1731524"/>
            <a:ext cx="12107694" cy="7159557"/>
          </a:xfrm>
          <a:prstGeom prst="rect">
            <a:avLst/>
          </a:prstGeom>
        </p:spPr>
        <p:txBody>
          <a:bodyPr>
            <a:noAutofit/>
          </a:bodyPr>
          <a:lstStyle>
            <a:lvl1pPr algn="l" defTabSz="844095" rtl="0" eaLnBrk="1" latinLnBrk="0" hangingPunct="1">
              <a:lnSpc>
                <a:spcPct val="90000"/>
              </a:lnSpc>
              <a:spcBef>
                <a:spcPct val="0"/>
              </a:spcBef>
              <a:buNone/>
              <a:defRPr sz="4061" kern="1200">
                <a:solidFill>
                  <a:schemeClr val="tx1"/>
                </a:solidFill>
                <a:latin typeface="+mj-lt"/>
                <a:ea typeface="+mj-ea"/>
                <a:cs typeface="+mj-cs"/>
              </a:defRPr>
            </a:lvl1pPr>
          </a:lstStyle>
          <a:p>
            <a:r>
              <a:rPr lang="en-US" sz="2800" b="1" dirty="0">
                <a:solidFill>
                  <a:srgbClr val="116937"/>
                </a:solidFill>
                <a:latin typeface="Times New Roman" panose="02020603050405020304" pitchFamily="18" charset="0"/>
                <a:ea typeface="+mn-ea"/>
                <a:cs typeface="Times New Roman" panose="02020603050405020304" pitchFamily="18" charset="0"/>
              </a:rPr>
              <a:t>Company Overview  </a:t>
            </a:r>
            <a:r>
              <a:rPr lang="en-US" sz="2700" dirty="0">
                <a:solidFill>
                  <a:srgbClr val="002060"/>
                </a:solidFill>
              </a:rPr>
              <a:t/>
            </a:r>
            <a:br>
              <a:rPr lang="en-US" sz="2700" dirty="0">
                <a:solidFill>
                  <a:srgbClr val="002060"/>
                </a:solidFill>
              </a:rPr>
            </a:br>
            <a:r>
              <a:rPr lang="en-US" sz="2700" dirty="0">
                <a:solidFill>
                  <a:srgbClr val="002060"/>
                </a:solidFill>
              </a:rPr>
              <a:t/>
            </a:r>
            <a:br>
              <a:rPr lang="en-US" sz="2700" dirty="0">
                <a:solidFill>
                  <a:srgbClr val="002060"/>
                </a:solidFill>
              </a:rPr>
            </a:br>
            <a:r>
              <a:rPr lang="en-US" sz="2600" dirty="0">
                <a:solidFill>
                  <a:srgbClr val="116937"/>
                </a:solidFill>
                <a:latin typeface="Times New Roman" panose="02020603050405020304" pitchFamily="18" charset="0"/>
                <a:ea typeface="+mn-ea"/>
                <a:cs typeface="Times New Roman" panose="02020603050405020304" pitchFamily="18" charset="0"/>
              </a:rPr>
              <a:t>ACT Plast has been established as a Plastic Decorative Parts &amp; Engineering components Manufacturer in Chennai.</a:t>
            </a:r>
            <a:r>
              <a:rPr lang="en-US" sz="2700" dirty="0">
                <a:solidFill>
                  <a:srgbClr val="002060"/>
                </a:solidFill>
              </a:rPr>
              <a:t/>
            </a:r>
            <a:br>
              <a:rPr lang="en-US" sz="2700" dirty="0">
                <a:solidFill>
                  <a:srgbClr val="002060"/>
                </a:solidFill>
              </a:rPr>
            </a:br>
            <a:r>
              <a:rPr lang="en-US" sz="2700" dirty="0">
                <a:solidFill>
                  <a:srgbClr val="002060"/>
                </a:solidFill>
              </a:rPr>
              <a:t/>
            </a:r>
            <a:br>
              <a:rPr lang="en-US" sz="2700" dirty="0">
                <a:solidFill>
                  <a:srgbClr val="002060"/>
                </a:solidFill>
              </a:rPr>
            </a:br>
            <a:r>
              <a:rPr lang="en-US" sz="2800" b="1" dirty="0">
                <a:solidFill>
                  <a:srgbClr val="116937"/>
                </a:solidFill>
                <a:latin typeface="Times New Roman" panose="02020603050405020304" pitchFamily="18" charset="0"/>
                <a:ea typeface="+mn-ea"/>
                <a:cs typeface="Times New Roman" panose="02020603050405020304" pitchFamily="18" charset="0"/>
              </a:rPr>
              <a:t>Company Strategy</a:t>
            </a:r>
            <a:r>
              <a:rPr lang="en-US" sz="2700" dirty="0">
                <a:solidFill>
                  <a:srgbClr val="002060"/>
                </a:solidFill>
              </a:rPr>
              <a:t/>
            </a:r>
            <a:br>
              <a:rPr lang="en-US" sz="2700" dirty="0">
                <a:solidFill>
                  <a:srgbClr val="002060"/>
                </a:solidFill>
              </a:rPr>
            </a:br>
            <a:r>
              <a:rPr lang="en-US" sz="2700" dirty="0">
                <a:solidFill>
                  <a:srgbClr val="002060"/>
                </a:solidFill>
              </a:rPr>
              <a:t/>
            </a:r>
            <a:br>
              <a:rPr lang="en-US" sz="2700" dirty="0">
                <a:solidFill>
                  <a:srgbClr val="002060"/>
                </a:solidFill>
              </a:rPr>
            </a:br>
            <a:r>
              <a:rPr lang="en-US" sz="2600" b="1" dirty="0">
                <a:solidFill>
                  <a:srgbClr val="116937"/>
                </a:solidFill>
                <a:latin typeface="Times New Roman" panose="02020603050405020304" pitchFamily="18" charset="0"/>
                <a:ea typeface="+mn-ea"/>
                <a:cs typeface="Times New Roman" panose="02020603050405020304" pitchFamily="18" charset="0"/>
              </a:rPr>
              <a:t>Vision</a:t>
            </a:r>
            <a:r>
              <a:rPr lang="en-US" sz="2700" b="1" dirty="0">
                <a:solidFill>
                  <a:srgbClr val="002060"/>
                </a:solidFill>
              </a:rPr>
              <a:t> </a:t>
            </a:r>
            <a:r>
              <a:rPr lang="en-US" sz="2600" dirty="0">
                <a:solidFill>
                  <a:srgbClr val="116937"/>
                </a:solidFill>
                <a:latin typeface="Times New Roman" panose="02020603050405020304" pitchFamily="18" charset="0"/>
                <a:ea typeface="+mn-ea"/>
                <a:cs typeface="Times New Roman" panose="02020603050405020304" pitchFamily="18" charset="0"/>
              </a:rPr>
              <a:t>To be a leader in the Decorative Parts Manufacturer through innovation and advanced technology</a:t>
            </a:r>
            <a:r>
              <a:rPr lang="en-US" sz="2700" dirty="0">
                <a:solidFill>
                  <a:srgbClr val="002060"/>
                </a:solidFill>
              </a:rPr>
              <a:t>.</a:t>
            </a:r>
            <a:br>
              <a:rPr lang="en-US" sz="2700" dirty="0">
                <a:solidFill>
                  <a:srgbClr val="002060"/>
                </a:solidFill>
              </a:rPr>
            </a:br>
            <a:r>
              <a:rPr lang="en-US" sz="2700" dirty="0">
                <a:solidFill>
                  <a:srgbClr val="002060"/>
                </a:solidFill>
              </a:rPr>
              <a:t/>
            </a:r>
            <a:br>
              <a:rPr lang="en-US" sz="2700" dirty="0">
                <a:solidFill>
                  <a:srgbClr val="002060"/>
                </a:solidFill>
              </a:rPr>
            </a:br>
            <a:r>
              <a:rPr lang="en-US" sz="2600" b="1" dirty="0">
                <a:solidFill>
                  <a:srgbClr val="116937"/>
                </a:solidFill>
                <a:latin typeface="Times New Roman" panose="02020603050405020304" pitchFamily="18" charset="0"/>
                <a:ea typeface="+mn-ea"/>
                <a:cs typeface="Times New Roman" panose="02020603050405020304" pitchFamily="18" charset="0"/>
              </a:rPr>
              <a:t>Mission</a:t>
            </a:r>
            <a:r>
              <a:rPr lang="en-US" sz="2600" dirty="0">
                <a:solidFill>
                  <a:srgbClr val="116937"/>
                </a:solidFill>
                <a:latin typeface="Times New Roman" panose="02020603050405020304" pitchFamily="18" charset="0"/>
                <a:ea typeface="+mn-ea"/>
                <a:cs typeface="Times New Roman" panose="02020603050405020304" pitchFamily="18" charset="0"/>
              </a:rPr>
              <a:t> Our Mission is to be a leader in providing engineered decorative solutions for customers with whom we develop long-term business relations. </a:t>
            </a:r>
          </a:p>
          <a:p>
            <a:r>
              <a:rPr lang="en-US" sz="2600" dirty="0">
                <a:solidFill>
                  <a:srgbClr val="116937"/>
                </a:solidFill>
                <a:latin typeface="Times New Roman" panose="02020603050405020304" pitchFamily="18" charset="0"/>
                <a:ea typeface="+mn-ea"/>
                <a:cs typeface="Times New Roman" panose="02020603050405020304" pitchFamily="18" charset="0"/>
              </a:rPr>
              <a:t/>
            </a:r>
            <a:br>
              <a:rPr lang="en-US" sz="2600" dirty="0">
                <a:solidFill>
                  <a:srgbClr val="116937"/>
                </a:solidFill>
                <a:latin typeface="Times New Roman" panose="02020603050405020304" pitchFamily="18" charset="0"/>
                <a:ea typeface="+mn-ea"/>
                <a:cs typeface="Times New Roman" panose="02020603050405020304" pitchFamily="18" charset="0"/>
              </a:rPr>
            </a:br>
            <a:r>
              <a:rPr lang="en-US" sz="2600" b="1" dirty="0">
                <a:solidFill>
                  <a:srgbClr val="116937"/>
                </a:solidFill>
                <a:latin typeface="Times New Roman" panose="02020603050405020304" pitchFamily="18" charset="0"/>
                <a:ea typeface="+mn-ea"/>
                <a:cs typeface="Times New Roman" panose="02020603050405020304" pitchFamily="18" charset="0"/>
              </a:rPr>
              <a:t>Core values </a:t>
            </a:r>
            <a:r>
              <a:rPr lang="en-US" sz="2600" dirty="0">
                <a:solidFill>
                  <a:srgbClr val="116937"/>
                </a:solidFill>
                <a:latin typeface="Times New Roman" panose="02020603050405020304" pitchFamily="18" charset="0"/>
                <a:ea typeface="+mn-ea"/>
                <a:cs typeface="Times New Roman" panose="02020603050405020304" pitchFamily="18" charset="0"/>
              </a:rPr>
              <a:t>We grow through creativity, invention and innovation. We integrate honesty, integrity and business ethics into all aspects of our business functioning.</a:t>
            </a:r>
            <a:br>
              <a:rPr lang="en-US" sz="2600" dirty="0">
                <a:solidFill>
                  <a:srgbClr val="116937"/>
                </a:solidFill>
                <a:latin typeface="Times New Roman" panose="02020603050405020304" pitchFamily="18" charset="0"/>
                <a:ea typeface="+mn-ea"/>
                <a:cs typeface="Times New Roman" panose="02020603050405020304" pitchFamily="18" charset="0"/>
              </a:rPr>
            </a:br>
            <a:r>
              <a:rPr lang="en-US" sz="2600" dirty="0">
                <a:solidFill>
                  <a:srgbClr val="116937"/>
                </a:solidFill>
                <a:latin typeface="Times New Roman" panose="02020603050405020304" pitchFamily="18" charset="0"/>
                <a:ea typeface="+mn-ea"/>
                <a:cs typeface="Times New Roman" panose="02020603050405020304" pitchFamily="18" charset="0"/>
              </a:rPr>
              <a:t/>
            </a:r>
            <a:br>
              <a:rPr lang="en-US" sz="2600" dirty="0">
                <a:solidFill>
                  <a:srgbClr val="116937"/>
                </a:solidFill>
                <a:latin typeface="Times New Roman" panose="02020603050405020304" pitchFamily="18" charset="0"/>
                <a:ea typeface="+mn-ea"/>
                <a:cs typeface="Times New Roman" panose="02020603050405020304" pitchFamily="18" charset="0"/>
              </a:rPr>
            </a:br>
            <a:r>
              <a:rPr lang="en-US" sz="2600" b="1" dirty="0">
                <a:solidFill>
                  <a:srgbClr val="116937"/>
                </a:solidFill>
                <a:latin typeface="Times New Roman" panose="02020603050405020304" pitchFamily="18" charset="0"/>
                <a:ea typeface="+mn-ea"/>
                <a:cs typeface="Times New Roman" panose="02020603050405020304" pitchFamily="18" charset="0"/>
              </a:rPr>
              <a:t>Goals</a:t>
            </a:r>
            <a:r>
              <a:rPr lang="en-US" sz="2600" dirty="0">
                <a:solidFill>
                  <a:srgbClr val="116937"/>
                </a:solidFill>
                <a:latin typeface="Times New Roman" panose="02020603050405020304" pitchFamily="18" charset="0"/>
                <a:ea typeface="+mn-ea"/>
                <a:cs typeface="Times New Roman" panose="02020603050405020304" pitchFamily="18" charset="0"/>
              </a:rPr>
              <a:t> Regional expansion in the field of Decorative parts and develop a strong base of key customers. Increase the assets and investments of the company to support the development of services</a:t>
            </a:r>
            <a:r>
              <a:rPr lang="en-US" sz="2700" dirty="0">
                <a:solidFill>
                  <a:srgbClr val="002060"/>
                </a:solidFill>
              </a:rPr>
              <a:t>. </a:t>
            </a:r>
            <a:br>
              <a:rPr lang="en-US" sz="2700" dirty="0">
                <a:solidFill>
                  <a:srgbClr val="002060"/>
                </a:solidFill>
              </a:rPr>
            </a:br>
            <a:r>
              <a:rPr lang="en-US" sz="2700" dirty="0">
                <a:solidFill>
                  <a:srgbClr val="002060"/>
                </a:solidFill>
              </a:rPr>
              <a:t/>
            </a:r>
            <a:br>
              <a:rPr lang="en-US" sz="2700" dirty="0">
                <a:solidFill>
                  <a:srgbClr val="002060"/>
                </a:solidFill>
              </a:rPr>
            </a:br>
            <a:endParaRPr lang="en-US" sz="2700" dirty="0">
              <a:solidFill>
                <a:srgbClr val="002060"/>
              </a:solidFill>
            </a:endParaRPr>
          </a:p>
        </p:txBody>
      </p:sp>
    </p:spTree>
    <p:extLst>
      <p:ext uri="{BB962C8B-B14F-4D97-AF65-F5344CB8AC3E}">
        <p14:creationId xmlns:p14="http://schemas.microsoft.com/office/powerpoint/2010/main" val="1402915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20180409_125539">
            <a:extLst>
              <a:ext uri="{FF2B5EF4-FFF2-40B4-BE49-F238E27FC236}">
                <a16:creationId xmlns="" xmlns:a16="http://schemas.microsoft.com/office/drawing/2014/main" id="{87E2E2AF-AAD7-4BD2-A788-F735D0A615F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318453" y="2698799"/>
            <a:ext cx="2194754" cy="2310508"/>
          </a:xfrm>
          <a:prstGeom prst="rect">
            <a:avLst/>
          </a:prstGeom>
        </p:spPr>
      </p:pic>
      <p:pic>
        <p:nvPicPr>
          <p:cNvPr id="5" name="Picture 4">
            <a:extLst>
              <a:ext uri="{FF2B5EF4-FFF2-40B4-BE49-F238E27FC236}">
                <a16:creationId xmlns="" xmlns:a16="http://schemas.microsoft.com/office/drawing/2014/main" id="{0EEC993A-B16A-44F7-B664-CC974E9AAF8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33076" y="2658042"/>
            <a:ext cx="2343356" cy="2351265"/>
          </a:xfrm>
          <a:prstGeom prst="rect">
            <a:avLst/>
          </a:prstGeom>
        </p:spPr>
      </p:pic>
      <p:pic>
        <p:nvPicPr>
          <p:cNvPr id="6" name="Picture 5">
            <a:extLst>
              <a:ext uri="{FF2B5EF4-FFF2-40B4-BE49-F238E27FC236}">
                <a16:creationId xmlns="" xmlns:a16="http://schemas.microsoft.com/office/drawing/2014/main" id="{99824459-F649-4835-BB16-B9AB638F801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6200000">
            <a:off x="5345119" y="5980137"/>
            <a:ext cx="1974465" cy="2066559"/>
          </a:xfrm>
          <a:prstGeom prst="rect">
            <a:avLst/>
          </a:prstGeom>
        </p:spPr>
      </p:pic>
      <p:pic>
        <p:nvPicPr>
          <p:cNvPr id="7" name="Picture 6">
            <a:extLst>
              <a:ext uri="{FF2B5EF4-FFF2-40B4-BE49-F238E27FC236}">
                <a16:creationId xmlns="" xmlns:a16="http://schemas.microsoft.com/office/drawing/2014/main" id="{34A50C6E-08E4-496C-84BC-5EDB0BB097C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0800000">
            <a:off x="10116875" y="5245201"/>
            <a:ext cx="881379" cy="3503541"/>
          </a:xfrm>
          <a:prstGeom prst="rect">
            <a:avLst/>
          </a:prstGeom>
        </p:spPr>
      </p:pic>
      <p:pic>
        <p:nvPicPr>
          <p:cNvPr id="8" name="Picture 7" descr="WhatsApp Image 2017-12-23 at 11.54.02 AM (1)">
            <a:extLst>
              <a:ext uri="{FF2B5EF4-FFF2-40B4-BE49-F238E27FC236}">
                <a16:creationId xmlns="" xmlns:a16="http://schemas.microsoft.com/office/drawing/2014/main" id="{BC71B8C9-B1CE-4A80-A841-24101F103E3D}"/>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438076" y="2698799"/>
            <a:ext cx="2318733" cy="2310508"/>
          </a:xfrm>
          <a:prstGeom prst="rect">
            <a:avLst/>
          </a:prstGeom>
          <a:ln>
            <a:solidFill>
              <a:schemeClr val="bg1"/>
            </a:solidFill>
          </a:ln>
        </p:spPr>
      </p:pic>
      <p:pic>
        <p:nvPicPr>
          <p:cNvPr id="9" name="Picture 8" descr="WhatsApp Image 2017-12-16 at 11.04.23 AM">
            <a:extLst>
              <a:ext uri="{FF2B5EF4-FFF2-40B4-BE49-F238E27FC236}">
                <a16:creationId xmlns="" xmlns:a16="http://schemas.microsoft.com/office/drawing/2014/main" id="{825EFA3D-ED76-4B63-B5A7-5ECB9C682F7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16200000">
            <a:off x="7761705" y="6277402"/>
            <a:ext cx="1959096" cy="1456657"/>
          </a:xfrm>
          <a:prstGeom prst="rect">
            <a:avLst/>
          </a:prstGeom>
          <a:ln>
            <a:solidFill>
              <a:schemeClr val="bg1"/>
            </a:solidFill>
          </a:ln>
        </p:spPr>
      </p:pic>
      <p:pic>
        <p:nvPicPr>
          <p:cNvPr id="10" name="Picture 9" descr="WhatsApp Image 2017-12-16 at 11.05.21 AM (1)">
            <a:extLst>
              <a:ext uri="{FF2B5EF4-FFF2-40B4-BE49-F238E27FC236}">
                <a16:creationId xmlns="" xmlns:a16="http://schemas.microsoft.com/office/drawing/2014/main" id="{5CE1E5FC-F3E9-4819-B59C-02CEDD3DCCAC}"/>
              </a:ext>
            </a:extLst>
          </p:cNvPr>
          <p:cNvPicPr>
            <a:picLocks noChangeAspect="1"/>
          </p:cNvPicPr>
          <p:nvPr/>
        </p:nvPicPr>
        <p:blipFill>
          <a:blip r:embed="rId8" cstate="email">
            <a:lum bright="12000"/>
            <a:extLst>
              <a:ext uri="{28A0092B-C50C-407E-A947-70E740481C1C}">
                <a14:useLocalDpi xmlns:a14="http://schemas.microsoft.com/office/drawing/2010/main"/>
              </a:ext>
            </a:extLst>
          </a:blip>
          <a:srcRect/>
          <a:stretch>
            <a:fillRect/>
          </a:stretch>
        </p:blipFill>
        <p:spPr>
          <a:xfrm rot="5400000">
            <a:off x="365473" y="6372424"/>
            <a:ext cx="1967215" cy="1258499"/>
          </a:xfrm>
          <a:prstGeom prst="rect">
            <a:avLst/>
          </a:prstGeom>
          <a:ln>
            <a:solidFill>
              <a:schemeClr val="bg1"/>
            </a:solidFill>
          </a:ln>
        </p:spPr>
      </p:pic>
      <p:pic>
        <p:nvPicPr>
          <p:cNvPr id="11" name="Picture 10" descr="WhatsApp Image 2017-12-16 at 11.04.34 AM">
            <a:extLst>
              <a:ext uri="{FF2B5EF4-FFF2-40B4-BE49-F238E27FC236}">
                <a16:creationId xmlns="" xmlns:a16="http://schemas.microsoft.com/office/drawing/2014/main" id="{A4D56116-E713-49DE-BFA0-174F3BFF979C}"/>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2534819" y="6008666"/>
            <a:ext cx="2157363" cy="1976613"/>
          </a:xfrm>
          <a:prstGeom prst="rect">
            <a:avLst/>
          </a:prstGeom>
          <a:ln>
            <a:solidFill>
              <a:schemeClr val="bg1"/>
            </a:solidFill>
          </a:ln>
        </p:spPr>
      </p:pic>
      <p:sp>
        <p:nvSpPr>
          <p:cNvPr id="13" name="TextBox 12">
            <a:extLst>
              <a:ext uri="{FF2B5EF4-FFF2-40B4-BE49-F238E27FC236}">
                <a16:creationId xmlns="" xmlns:a16="http://schemas.microsoft.com/office/drawing/2014/main" id="{7E823A5C-C37E-4A79-AC58-AD67EECF7003}"/>
              </a:ext>
            </a:extLst>
          </p:cNvPr>
          <p:cNvSpPr txBox="1"/>
          <p:nvPr/>
        </p:nvSpPr>
        <p:spPr>
          <a:xfrm>
            <a:off x="2146295" y="1799010"/>
            <a:ext cx="4615205" cy="492443"/>
          </a:xfrm>
          <a:prstGeom prst="rect">
            <a:avLst/>
          </a:prstGeom>
          <a:noFill/>
        </p:spPr>
        <p:txBody>
          <a:bodyPr wrap="square" rtlCol="0">
            <a:spAutoFit/>
          </a:bodyPr>
          <a:lstStyle/>
          <a:p>
            <a:pPr algn="ctr"/>
            <a:r>
              <a:rPr lang="en-US" sz="2600" b="1" dirty="0">
                <a:solidFill>
                  <a:srgbClr val="116937"/>
                </a:solidFill>
                <a:latin typeface="Times New Roman" panose="02020603050405020304" pitchFamily="18" charset="0"/>
                <a:cs typeface="Times New Roman" panose="02020603050405020304" pitchFamily="18" charset="0"/>
              </a:rPr>
              <a:t>PACE MODEL PARTS</a:t>
            </a:r>
          </a:p>
        </p:txBody>
      </p:sp>
      <p:pic>
        <p:nvPicPr>
          <p:cNvPr id="14" name="Shape 62" descr="red.jpg">
            <a:extLst>
              <a:ext uri="{FF2B5EF4-FFF2-40B4-BE49-F238E27FC236}">
                <a16:creationId xmlns="" xmlns:a16="http://schemas.microsoft.com/office/drawing/2014/main" id="{CAB5EA06-4B60-4617-A755-397F69FEFCC5}"/>
              </a:ext>
            </a:extLst>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391766" y="2268762"/>
            <a:ext cx="2328031" cy="2699254"/>
          </a:xfrm>
          <a:prstGeom prst="rect">
            <a:avLst/>
          </a:prstGeom>
          <a:noFill/>
          <a:ln>
            <a:noFill/>
          </a:ln>
        </p:spPr>
      </p:pic>
      <p:sp>
        <p:nvSpPr>
          <p:cNvPr id="16" name="TextBox 15">
            <a:extLst>
              <a:ext uri="{FF2B5EF4-FFF2-40B4-BE49-F238E27FC236}">
                <a16:creationId xmlns="" xmlns:a16="http://schemas.microsoft.com/office/drawing/2014/main" id="{65193EB4-C13F-48DE-9216-AA5802A9AEC4}"/>
              </a:ext>
            </a:extLst>
          </p:cNvPr>
          <p:cNvSpPr txBox="1"/>
          <p:nvPr/>
        </p:nvSpPr>
        <p:spPr>
          <a:xfrm>
            <a:off x="0" y="337584"/>
            <a:ext cx="12821054" cy="646331"/>
          </a:xfrm>
          <a:prstGeom prst="rect">
            <a:avLst/>
          </a:prstGeom>
          <a:noFill/>
        </p:spPr>
        <p:txBody>
          <a:bodyPr wrap="square" rtlCol="0">
            <a:spAutoFit/>
          </a:bodyPr>
          <a:lstStyle>
            <a:defPPr>
              <a:defRPr lang="en-US"/>
            </a:defPPr>
            <a:lvl1pPr algn="ctr">
              <a:defRPr sz="5400" b="1">
                <a:gradFill>
                  <a:gsLst>
                    <a:gs pos="0">
                      <a:srgbClr val="33CC33"/>
                    </a:gs>
                    <a:gs pos="74000">
                      <a:srgbClr val="66FF33"/>
                    </a:gs>
                    <a:gs pos="83000">
                      <a:srgbClr val="00B050"/>
                    </a:gs>
                    <a:gs pos="100000">
                      <a:srgbClr val="66FF33"/>
                    </a:gs>
                  </a:gsLst>
                  <a:lin ang="5400000" scaled="1"/>
                </a:gradFill>
              </a:defRPr>
            </a:lvl1pPr>
          </a:lstStyle>
          <a:p>
            <a:r>
              <a:rPr lang="en-US" sz="3600" dirty="0">
                <a:solidFill>
                  <a:srgbClr val="116937"/>
                </a:solidFill>
                <a:latin typeface="Times New Roman" panose="02020603050405020304" pitchFamily="18" charset="0"/>
                <a:cs typeface="Times New Roman" panose="02020603050405020304" pitchFamily="18" charset="0"/>
              </a:rPr>
              <a:t>PRODUCTS GALLERY</a:t>
            </a:r>
          </a:p>
        </p:txBody>
      </p:sp>
    </p:spTree>
    <p:extLst>
      <p:ext uri="{BB962C8B-B14F-4D97-AF65-F5344CB8AC3E}">
        <p14:creationId xmlns:p14="http://schemas.microsoft.com/office/powerpoint/2010/main" val="40585367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8A6DBF7-2E21-4561-93B7-35EBBF57EC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8387" y="2871494"/>
            <a:ext cx="3994206" cy="3765524"/>
          </a:xfrm>
          <a:prstGeom prst="rect">
            <a:avLst/>
          </a:prstGeom>
        </p:spPr>
      </p:pic>
      <p:sp>
        <p:nvSpPr>
          <p:cNvPr id="5" name="Rectangle 4">
            <a:extLst>
              <a:ext uri="{FF2B5EF4-FFF2-40B4-BE49-F238E27FC236}">
                <a16:creationId xmlns="" xmlns:a16="http://schemas.microsoft.com/office/drawing/2014/main" id="{F94397A5-F150-4EF6-B35D-DDA299598219}"/>
              </a:ext>
            </a:extLst>
          </p:cNvPr>
          <p:cNvSpPr/>
          <p:nvPr/>
        </p:nvSpPr>
        <p:spPr>
          <a:xfrm>
            <a:off x="492891" y="2220265"/>
            <a:ext cx="3115725" cy="492443"/>
          </a:xfrm>
          <a:prstGeom prst="rect">
            <a:avLst/>
          </a:prstGeom>
        </p:spPr>
        <p:txBody>
          <a:bodyPr wrap="none">
            <a:spAutoFit/>
          </a:bodyPr>
          <a:lstStyle/>
          <a:p>
            <a:pPr algn="ctr"/>
            <a:r>
              <a:rPr lang="en-US" sz="2600" b="1" dirty="0" smtClean="0">
                <a:solidFill>
                  <a:srgbClr val="116937"/>
                </a:solidFill>
                <a:latin typeface="Times New Roman" panose="02020603050405020304" pitchFamily="18" charset="0"/>
                <a:cs typeface="Times New Roman" panose="02020603050405020304" pitchFamily="18" charset="0"/>
              </a:rPr>
              <a:t>Mixer Grinder parts</a:t>
            </a:r>
            <a:endParaRPr lang="en-US" sz="2600" b="1" dirty="0">
              <a:solidFill>
                <a:srgbClr val="116937"/>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 xmlns:a16="http://schemas.microsoft.com/office/drawing/2014/main" id="{FC9228F7-8E31-41B1-AA4F-7DB336CB781E}"/>
              </a:ext>
            </a:extLst>
          </p:cNvPr>
          <p:cNvPicPr>
            <a:picLocks noChangeAspect="1"/>
          </p:cNvPicPr>
          <p:nvPr/>
        </p:nvPicPr>
        <p:blipFill>
          <a:blip r:embed="rId3"/>
          <a:stretch>
            <a:fillRect/>
          </a:stretch>
        </p:blipFill>
        <p:spPr>
          <a:xfrm>
            <a:off x="7822085" y="1679017"/>
            <a:ext cx="4570953" cy="3256991"/>
          </a:xfrm>
          <a:prstGeom prst="rect">
            <a:avLst/>
          </a:prstGeom>
        </p:spPr>
      </p:pic>
      <p:pic>
        <p:nvPicPr>
          <p:cNvPr id="8" name="Picture 7">
            <a:extLst>
              <a:ext uri="{FF2B5EF4-FFF2-40B4-BE49-F238E27FC236}">
                <a16:creationId xmlns="" xmlns:a16="http://schemas.microsoft.com/office/drawing/2014/main" id="{E6B50756-3416-47CB-8627-CF61CCB23458}"/>
              </a:ext>
            </a:extLst>
          </p:cNvPr>
          <p:cNvPicPr>
            <a:picLocks noChangeAspect="1"/>
          </p:cNvPicPr>
          <p:nvPr/>
        </p:nvPicPr>
        <p:blipFill>
          <a:blip r:embed="rId4"/>
          <a:stretch>
            <a:fillRect/>
          </a:stretch>
        </p:blipFill>
        <p:spPr>
          <a:xfrm>
            <a:off x="8025173" y="4772425"/>
            <a:ext cx="3680680" cy="3582690"/>
          </a:xfrm>
          <a:prstGeom prst="rect">
            <a:avLst/>
          </a:prstGeom>
        </p:spPr>
      </p:pic>
      <p:pic>
        <p:nvPicPr>
          <p:cNvPr id="9" name="Picture 8">
            <a:extLst>
              <a:ext uri="{FF2B5EF4-FFF2-40B4-BE49-F238E27FC236}">
                <a16:creationId xmlns="" xmlns:a16="http://schemas.microsoft.com/office/drawing/2014/main" id="{FCA0CDCD-F55F-428B-A8BC-679F711EA813}"/>
              </a:ext>
            </a:extLst>
          </p:cNvPr>
          <p:cNvPicPr>
            <a:picLocks noChangeAspect="1"/>
          </p:cNvPicPr>
          <p:nvPr/>
        </p:nvPicPr>
        <p:blipFill>
          <a:blip r:embed="rId5"/>
          <a:stretch>
            <a:fillRect/>
          </a:stretch>
        </p:blipFill>
        <p:spPr>
          <a:xfrm>
            <a:off x="615839" y="6739146"/>
            <a:ext cx="1634381" cy="1428065"/>
          </a:xfrm>
          <a:prstGeom prst="rect">
            <a:avLst/>
          </a:prstGeom>
        </p:spPr>
      </p:pic>
      <p:pic>
        <p:nvPicPr>
          <p:cNvPr id="10" name="Picture 9">
            <a:extLst>
              <a:ext uri="{FF2B5EF4-FFF2-40B4-BE49-F238E27FC236}">
                <a16:creationId xmlns="" xmlns:a16="http://schemas.microsoft.com/office/drawing/2014/main" id="{F73984D9-3644-44F9-8C01-50FFE90A0CC8}"/>
              </a:ext>
            </a:extLst>
          </p:cNvPr>
          <p:cNvPicPr>
            <a:picLocks noChangeAspect="1"/>
          </p:cNvPicPr>
          <p:nvPr/>
        </p:nvPicPr>
        <p:blipFill>
          <a:blip r:embed="rId6"/>
          <a:stretch>
            <a:fillRect/>
          </a:stretch>
        </p:blipFill>
        <p:spPr>
          <a:xfrm>
            <a:off x="5011299" y="6446452"/>
            <a:ext cx="2777120" cy="2355055"/>
          </a:xfrm>
          <a:prstGeom prst="rect">
            <a:avLst/>
          </a:prstGeom>
        </p:spPr>
      </p:pic>
      <p:pic>
        <p:nvPicPr>
          <p:cNvPr id="11" name="Picture 10">
            <a:extLst>
              <a:ext uri="{FF2B5EF4-FFF2-40B4-BE49-F238E27FC236}">
                <a16:creationId xmlns="" xmlns:a16="http://schemas.microsoft.com/office/drawing/2014/main" id="{7D40A788-8F22-4208-ABFA-8C9A69AC6180}"/>
              </a:ext>
            </a:extLst>
          </p:cNvPr>
          <p:cNvPicPr>
            <a:picLocks noChangeAspect="1"/>
          </p:cNvPicPr>
          <p:nvPr/>
        </p:nvPicPr>
        <p:blipFill>
          <a:blip r:embed="rId7"/>
          <a:stretch>
            <a:fillRect/>
          </a:stretch>
        </p:blipFill>
        <p:spPr>
          <a:xfrm>
            <a:off x="2279458" y="6551243"/>
            <a:ext cx="1979860" cy="1803872"/>
          </a:xfrm>
          <a:prstGeom prst="rect">
            <a:avLst/>
          </a:prstGeom>
        </p:spPr>
      </p:pic>
      <p:pic>
        <p:nvPicPr>
          <p:cNvPr id="12" name="Picture 11">
            <a:extLst>
              <a:ext uri="{FF2B5EF4-FFF2-40B4-BE49-F238E27FC236}">
                <a16:creationId xmlns="" xmlns:a16="http://schemas.microsoft.com/office/drawing/2014/main" id="{273C3A74-E208-4385-91C4-E3977B69F7B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79109" y="1950706"/>
            <a:ext cx="3628339" cy="1773202"/>
          </a:xfrm>
          <a:prstGeom prst="rect">
            <a:avLst/>
          </a:prstGeom>
        </p:spPr>
      </p:pic>
      <p:pic>
        <p:nvPicPr>
          <p:cNvPr id="13" name="Picture 12">
            <a:extLst>
              <a:ext uri="{FF2B5EF4-FFF2-40B4-BE49-F238E27FC236}">
                <a16:creationId xmlns="" xmlns:a16="http://schemas.microsoft.com/office/drawing/2014/main" id="{55EE4600-B56C-4543-93A6-33D57C4B32E5}"/>
              </a:ext>
            </a:extLst>
          </p:cNvPr>
          <p:cNvPicPr>
            <a:picLocks noChangeAspect="1"/>
          </p:cNvPicPr>
          <p:nvPr/>
        </p:nvPicPr>
        <p:blipFill>
          <a:blip r:embed="rId9"/>
          <a:stretch>
            <a:fillRect/>
          </a:stretch>
        </p:blipFill>
        <p:spPr>
          <a:xfrm>
            <a:off x="5367091" y="4108464"/>
            <a:ext cx="2218240" cy="1924680"/>
          </a:xfrm>
          <a:prstGeom prst="rect">
            <a:avLst/>
          </a:prstGeom>
        </p:spPr>
      </p:pic>
      <p:sp>
        <p:nvSpPr>
          <p:cNvPr id="15" name="TextBox 14">
            <a:extLst>
              <a:ext uri="{FF2B5EF4-FFF2-40B4-BE49-F238E27FC236}">
                <a16:creationId xmlns="" xmlns:a16="http://schemas.microsoft.com/office/drawing/2014/main" id="{8E123A41-14EB-4BFF-81B7-0CB02A8D8027}"/>
              </a:ext>
            </a:extLst>
          </p:cNvPr>
          <p:cNvSpPr txBox="1"/>
          <p:nvPr/>
        </p:nvSpPr>
        <p:spPr>
          <a:xfrm>
            <a:off x="1" y="290161"/>
            <a:ext cx="12821054" cy="646331"/>
          </a:xfrm>
          <a:prstGeom prst="rect">
            <a:avLst/>
          </a:prstGeom>
          <a:noFill/>
        </p:spPr>
        <p:txBody>
          <a:bodyPr wrap="square" rtlCol="0">
            <a:spAutoFit/>
          </a:bodyPr>
          <a:lstStyle>
            <a:defPPr>
              <a:defRPr lang="en-US"/>
            </a:defPPr>
            <a:lvl1pPr algn="ctr">
              <a:defRPr sz="5400" b="1">
                <a:gradFill>
                  <a:gsLst>
                    <a:gs pos="0">
                      <a:srgbClr val="33CC33"/>
                    </a:gs>
                    <a:gs pos="74000">
                      <a:srgbClr val="66FF33"/>
                    </a:gs>
                    <a:gs pos="83000">
                      <a:srgbClr val="00B050"/>
                    </a:gs>
                    <a:gs pos="100000">
                      <a:srgbClr val="66FF33"/>
                    </a:gs>
                  </a:gsLst>
                  <a:lin ang="5400000" scaled="1"/>
                </a:gradFill>
              </a:defRPr>
            </a:lvl1pPr>
          </a:lstStyle>
          <a:p>
            <a:r>
              <a:rPr lang="en-US" sz="3600" dirty="0">
                <a:solidFill>
                  <a:srgbClr val="116937"/>
                </a:solidFill>
                <a:latin typeface="Times New Roman" panose="02020603050405020304" pitchFamily="18" charset="0"/>
                <a:cs typeface="Times New Roman" panose="02020603050405020304" pitchFamily="18" charset="0"/>
              </a:rPr>
              <a:t>PRODUCTS GALLERY</a:t>
            </a:r>
          </a:p>
        </p:txBody>
      </p:sp>
    </p:spTree>
    <p:extLst>
      <p:ext uri="{BB962C8B-B14F-4D97-AF65-F5344CB8AC3E}">
        <p14:creationId xmlns:p14="http://schemas.microsoft.com/office/powerpoint/2010/main" val="5830286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F229E0E-B77F-43FC-BFD4-BA511A4ED86C}"/>
              </a:ext>
            </a:extLst>
          </p:cNvPr>
          <p:cNvSpPr txBox="1"/>
          <p:nvPr/>
        </p:nvSpPr>
        <p:spPr>
          <a:xfrm>
            <a:off x="2788958" y="8250602"/>
            <a:ext cx="7122185" cy="523220"/>
          </a:xfrm>
          <a:prstGeom prst="rect">
            <a:avLst/>
          </a:prstGeom>
          <a:noFill/>
        </p:spPr>
        <p:txBody>
          <a:bodyPr wrap="square" rtlCol="0">
            <a:spAutoFit/>
          </a:bodyPr>
          <a:lstStyle/>
          <a:p>
            <a:pPr algn="ctr"/>
            <a:r>
              <a:rPr lang="en-US" sz="2800" b="1" dirty="0">
                <a:solidFill>
                  <a:srgbClr val="116937"/>
                </a:solidFill>
                <a:latin typeface="Times New Roman" panose="02020603050405020304" pitchFamily="18" charset="0"/>
                <a:cs typeface="Times New Roman" panose="02020603050405020304" pitchFamily="18" charset="0"/>
              </a:rPr>
              <a:t>Audio Panel , Air vent &amp; Console Parts </a:t>
            </a:r>
          </a:p>
        </p:txBody>
      </p:sp>
      <p:pic>
        <p:nvPicPr>
          <p:cNvPr id="3" name="Picture 2">
            <a:extLst>
              <a:ext uri="{FF2B5EF4-FFF2-40B4-BE49-F238E27FC236}">
                <a16:creationId xmlns="" xmlns:a16="http://schemas.microsoft.com/office/drawing/2014/main" id="{FF48CAD5-47DD-4851-AD89-0E46387227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47491" y="2882784"/>
            <a:ext cx="4631502" cy="31450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5" name="Straight Arrow Connector 4">
            <a:extLst>
              <a:ext uri="{FF2B5EF4-FFF2-40B4-BE49-F238E27FC236}">
                <a16:creationId xmlns="" xmlns:a16="http://schemas.microsoft.com/office/drawing/2014/main" id="{CBD74ECD-D7B3-4EA2-BB92-DF356FC1C917}"/>
              </a:ext>
            </a:extLst>
          </p:cNvPr>
          <p:cNvCxnSpPr>
            <a:stCxn id="7" idx="0"/>
          </p:cNvCxnSpPr>
          <p:nvPr/>
        </p:nvCxnSpPr>
        <p:spPr>
          <a:xfrm flipV="1">
            <a:off x="8047047" y="4210543"/>
            <a:ext cx="2287928" cy="238976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7" name="Picture 6">
            <a:extLst>
              <a:ext uri="{FF2B5EF4-FFF2-40B4-BE49-F238E27FC236}">
                <a16:creationId xmlns="" xmlns:a16="http://schemas.microsoft.com/office/drawing/2014/main" id="{AC1FC6E6-69A0-4987-8EB3-599EB5EBB9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90436" y="6600313"/>
            <a:ext cx="2313233" cy="1252478"/>
          </a:xfrm>
          <a:prstGeom prst="rect">
            <a:avLst/>
          </a:prstGeom>
        </p:spPr>
      </p:pic>
      <p:pic>
        <p:nvPicPr>
          <p:cNvPr id="8" name="Picture 7">
            <a:extLst>
              <a:ext uri="{FF2B5EF4-FFF2-40B4-BE49-F238E27FC236}">
                <a16:creationId xmlns="" xmlns:a16="http://schemas.microsoft.com/office/drawing/2014/main" id="{A638D6F5-D5A4-463B-BFF5-C4560583C5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5786" y="6609179"/>
            <a:ext cx="1788503" cy="1280583"/>
          </a:xfrm>
          <a:prstGeom prst="rect">
            <a:avLst/>
          </a:prstGeom>
        </p:spPr>
      </p:pic>
      <p:cxnSp>
        <p:nvCxnSpPr>
          <p:cNvPr id="9" name="Straight Arrow Connector 8">
            <a:extLst>
              <a:ext uri="{FF2B5EF4-FFF2-40B4-BE49-F238E27FC236}">
                <a16:creationId xmlns="" xmlns:a16="http://schemas.microsoft.com/office/drawing/2014/main" id="{118FCA3E-FFA6-4C13-A6F0-7BB5189FD2CA}"/>
              </a:ext>
            </a:extLst>
          </p:cNvPr>
          <p:cNvCxnSpPr>
            <a:stCxn id="8" idx="0"/>
          </p:cNvCxnSpPr>
          <p:nvPr/>
        </p:nvCxnSpPr>
        <p:spPr>
          <a:xfrm flipV="1">
            <a:off x="10200032" y="4210544"/>
            <a:ext cx="237060" cy="239863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 name="Straight Arrow Connector 10">
            <a:extLst>
              <a:ext uri="{FF2B5EF4-FFF2-40B4-BE49-F238E27FC236}">
                <a16:creationId xmlns="" xmlns:a16="http://schemas.microsoft.com/office/drawing/2014/main" id="{D1FCF3F6-5B4E-4E6F-BF51-9EEC2365942C}"/>
              </a:ext>
            </a:extLst>
          </p:cNvPr>
          <p:cNvCxnSpPr/>
          <p:nvPr/>
        </p:nvCxnSpPr>
        <p:spPr>
          <a:xfrm flipH="1" flipV="1">
            <a:off x="9939807" y="5434701"/>
            <a:ext cx="1742703" cy="117447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14" name="Picture 3">
            <a:extLst>
              <a:ext uri="{FF2B5EF4-FFF2-40B4-BE49-F238E27FC236}">
                <a16:creationId xmlns="" xmlns:a16="http://schemas.microsoft.com/office/drawing/2014/main" id="{FBA02E4A-9801-4BAE-A4E0-A303E049AC23}"/>
              </a:ext>
            </a:extLst>
          </p:cNvPr>
          <p:cNvPicPr>
            <a:picLocks noChangeAspect="1" noChangeArrowheads="1"/>
          </p:cNvPicPr>
          <p:nvPr/>
        </p:nvPicPr>
        <p:blipFill>
          <a:blip r:embed="rId5" cstate="email"/>
          <a:srcRect/>
          <a:stretch>
            <a:fillRect/>
          </a:stretch>
        </p:blipFill>
        <p:spPr bwMode="auto">
          <a:xfrm>
            <a:off x="270580" y="2824073"/>
            <a:ext cx="5294040" cy="31293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5" name="Straight Arrow Connector 14">
            <a:extLst>
              <a:ext uri="{FF2B5EF4-FFF2-40B4-BE49-F238E27FC236}">
                <a16:creationId xmlns="" xmlns:a16="http://schemas.microsoft.com/office/drawing/2014/main" id="{06EFE931-AC9E-4515-BB69-F142FA32BCBF}"/>
              </a:ext>
            </a:extLst>
          </p:cNvPr>
          <p:cNvCxnSpPr/>
          <p:nvPr/>
        </p:nvCxnSpPr>
        <p:spPr>
          <a:xfrm flipV="1">
            <a:off x="1560570" y="5556119"/>
            <a:ext cx="972518" cy="109223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6" name="Straight Arrow Connector 15">
            <a:extLst>
              <a:ext uri="{FF2B5EF4-FFF2-40B4-BE49-F238E27FC236}">
                <a16:creationId xmlns="" xmlns:a16="http://schemas.microsoft.com/office/drawing/2014/main" id="{19F0C4FE-83B4-4786-A6F9-C61FA3306B49}"/>
              </a:ext>
            </a:extLst>
          </p:cNvPr>
          <p:cNvCxnSpPr/>
          <p:nvPr/>
        </p:nvCxnSpPr>
        <p:spPr>
          <a:xfrm flipH="1" flipV="1">
            <a:off x="2805988" y="5121248"/>
            <a:ext cx="326656" cy="148793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17" name="Picture 16">
            <a:extLst>
              <a:ext uri="{FF2B5EF4-FFF2-40B4-BE49-F238E27FC236}">
                <a16:creationId xmlns="" xmlns:a16="http://schemas.microsoft.com/office/drawing/2014/main" id="{D0B0DDFF-80FE-48B7-9384-AB719BD65BD5}"/>
              </a:ext>
            </a:extLst>
          </p:cNvPr>
          <p:cNvPicPr>
            <a:picLocks noChangeAspect="1" noChangeArrowheads="1"/>
          </p:cNvPicPr>
          <p:nvPr/>
        </p:nvPicPr>
        <p:blipFill>
          <a:blip r:embed="rId6" cstate="email"/>
          <a:srcRect/>
          <a:stretch>
            <a:fillRect/>
          </a:stretch>
        </p:blipFill>
        <p:spPr bwMode="auto">
          <a:xfrm>
            <a:off x="2247257" y="6648356"/>
            <a:ext cx="1962423" cy="1375024"/>
          </a:xfrm>
          <a:prstGeom prst="rect">
            <a:avLst/>
          </a:prstGeom>
        </p:spPr>
      </p:pic>
      <p:pic>
        <p:nvPicPr>
          <p:cNvPr id="18" name="Picture 17">
            <a:extLst>
              <a:ext uri="{FF2B5EF4-FFF2-40B4-BE49-F238E27FC236}">
                <a16:creationId xmlns="" xmlns:a16="http://schemas.microsoft.com/office/drawing/2014/main" id="{086939A1-E1C3-4E61-8E00-39D9C4E89EF9}"/>
              </a:ext>
            </a:extLst>
          </p:cNvPr>
          <p:cNvPicPr>
            <a:picLocks noChangeAspect="1" noChangeArrowheads="1"/>
          </p:cNvPicPr>
          <p:nvPr/>
        </p:nvPicPr>
        <p:blipFill>
          <a:blip r:embed="rId7" cstate="email"/>
          <a:srcRect/>
          <a:stretch>
            <a:fillRect/>
          </a:stretch>
        </p:blipFill>
        <p:spPr bwMode="auto">
          <a:xfrm rot="10800000">
            <a:off x="4311798" y="6636886"/>
            <a:ext cx="1873473" cy="1386494"/>
          </a:xfrm>
          <a:prstGeom prst="rect">
            <a:avLst/>
          </a:prstGeom>
        </p:spPr>
      </p:pic>
      <p:pic>
        <p:nvPicPr>
          <p:cNvPr id="19" name="Picture 18">
            <a:extLst>
              <a:ext uri="{FF2B5EF4-FFF2-40B4-BE49-F238E27FC236}">
                <a16:creationId xmlns="" xmlns:a16="http://schemas.microsoft.com/office/drawing/2014/main" id="{94BCD812-BCF1-406C-9DBC-B230DA61842B}"/>
              </a:ext>
            </a:extLst>
          </p:cNvPr>
          <p:cNvPicPr>
            <a:picLocks noChangeAspect="1" noChangeArrowheads="1"/>
          </p:cNvPicPr>
          <p:nvPr/>
        </p:nvPicPr>
        <p:blipFill>
          <a:blip r:embed="rId8" cstate="email"/>
          <a:srcRect/>
          <a:stretch>
            <a:fillRect/>
          </a:stretch>
        </p:blipFill>
        <p:spPr bwMode="auto">
          <a:xfrm>
            <a:off x="605157" y="6648356"/>
            <a:ext cx="1502158" cy="1375024"/>
          </a:xfrm>
          <a:prstGeom prst="rect">
            <a:avLst/>
          </a:prstGeom>
        </p:spPr>
      </p:pic>
      <p:sp>
        <p:nvSpPr>
          <p:cNvPr id="28" name="TextBox 27">
            <a:extLst>
              <a:ext uri="{FF2B5EF4-FFF2-40B4-BE49-F238E27FC236}">
                <a16:creationId xmlns="" xmlns:a16="http://schemas.microsoft.com/office/drawing/2014/main" id="{B7773AA4-E885-46AD-83E8-33CA3EE7D158}"/>
              </a:ext>
            </a:extLst>
          </p:cNvPr>
          <p:cNvSpPr txBox="1"/>
          <p:nvPr/>
        </p:nvSpPr>
        <p:spPr>
          <a:xfrm>
            <a:off x="4209680" y="1663560"/>
            <a:ext cx="3504413" cy="954107"/>
          </a:xfrm>
          <a:prstGeom prst="rect">
            <a:avLst/>
          </a:prstGeom>
          <a:noFill/>
        </p:spPr>
        <p:txBody>
          <a:bodyPr wrap="square" rtlCol="0">
            <a:spAutoFit/>
          </a:bodyPr>
          <a:lstStyle/>
          <a:p>
            <a:pPr algn="ctr"/>
            <a:r>
              <a:rPr lang="en-US" sz="2800" b="1" dirty="0" smtClean="0">
                <a:solidFill>
                  <a:srgbClr val="116937"/>
                </a:solidFill>
                <a:latin typeface="Times New Roman" panose="02020603050405020304" pitchFamily="18" charset="0"/>
                <a:cs typeface="Times New Roman" panose="02020603050405020304" pitchFamily="18" charset="0"/>
              </a:rPr>
              <a:t>Model: Hyundai Verna</a:t>
            </a:r>
            <a:endParaRPr lang="en-US" sz="2800" b="1" dirty="0">
              <a:solidFill>
                <a:srgbClr val="116937"/>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2AF5616C-FA99-48C3-A41F-A4D5B16F9804}"/>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1196406" y="6648356"/>
            <a:ext cx="1284210" cy="1167502"/>
          </a:xfrm>
          <a:prstGeom prst="rect">
            <a:avLst/>
          </a:prstGeom>
          <a:ln>
            <a:noFill/>
          </a:ln>
        </p:spPr>
      </p:pic>
      <p:sp>
        <p:nvSpPr>
          <p:cNvPr id="23" name="TextBox 22">
            <a:extLst>
              <a:ext uri="{FF2B5EF4-FFF2-40B4-BE49-F238E27FC236}">
                <a16:creationId xmlns="" xmlns:a16="http://schemas.microsoft.com/office/drawing/2014/main" id="{7305FE81-FC87-4750-A14B-DD2DA8D79A0B}"/>
              </a:ext>
            </a:extLst>
          </p:cNvPr>
          <p:cNvSpPr txBox="1"/>
          <p:nvPr/>
        </p:nvSpPr>
        <p:spPr>
          <a:xfrm>
            <a:off x="1" y="309616"/>
            <a:ext cx="12821054" cy="646331"/>
          </a:xfrm>
          <a:prstGeom prst="rect">
            <a:avLst/>
          </a:prstGeom>
          <a:noFill/>
        </p:spPr>
        <p:txBody>
          <a:bodyPr wrap="square" rtlCol="0">
            <a:spAutoFit/>
          </a:bodyPr>
          <a:lstStyle>
            <a:defPPr>
              <a:defRPr lang="en-US"/>
            </a:defPPr>
            <a:lvl1pPr algn="ctr">
              <a:defRPr sz="5400" b="1">
                <a:gradFill>
                  <a:gsLst>
                    <a:gs pos="0">
                      <a:srgbClr val="33CC33"/>
                    </a:gs>
                    <a:gs pos="74000">
                      <a:srgbClr val="66FF33"/>
                    </a:gs>
                    <a:gs pos="83000">
                      <a:srgbClr val="00B050"/>
                    </a:gs>
                    <a:gs pos="100000">
                      <a:srgbClr val="66FF33"/>
                    </a:gs>
                  </a:gsLst>
                  <a:lin ang="5400000" scaled="1"/>
                </a:gradFill>
              </a:defRPr>
            </a:lvl1pPr>
          </a:lstStyle>
          <a:p>
            <a:r>
              <a:rPr lang="en-US" sz="3600" dirty="0">
                <a:solidFill>
                  <a:srgbClr val="116937"/>
                </a:solidFill>
                <a:latin typeface="Times New Roman" panose="02020603050405020304" pitchFamily="18" charset="0"/>
                <a:cs typeface="Times New Roman" panose="02020603050405020304" pitchFamily="18" charset="0"/>
              </a:rPr>
              <a:t>PRODUCTS GALLERY</a:t>
            </a:r>
          </a:p>
        </p:txBody>
      </p:sp>
    </p:spTree>
    <p:extLst>
      <p:ext uri="{BB962C8B-B14F-4D97-AF65-F5344CB8AC3E}">
        <p14:creationId xmlns:p14="http://schemas.microsoft.com/office/powerpoint/2010/main" val="10345512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 xmlns:a16="http://schemas.microsoft.com/office/drawing/2014/main" id="{2DCDA507-6096-4422-B3EF-616BB6A65A44}"/>
              </a:ext>
            </a:extLst>
          </p:cNvPr>
          <p:cNvSpPr txBox="1"/>
          <p:nvPr/>
        </p:nvSpPr>
        <p:spPr>
          <a:xfrm>
            <a:off x="2996049" y="7760261"/>
            <a:ext cx="7122185" cy="492443"/>
          </a:xfrm>
          <a:prstGeom prst="rect">
            <a:avLst/>
          </a:prstGeom>
          <a:noFill/>
        </p:spPr>
        <p:txBody>
          <a:bodyPr wrap="square" rtlCol="0">
            <a:spAutoFit/>
          </a:bodyPr>
          <a:lstStyle/>
          <a:p>
            <a:pPr algn="ctr"/>
            <a:r>
              <a:rPr lang="en-US" sz="2600" b="1" dirty="0">
                <a:solidFill>
                  <a:srgbClr val="116937"/>
                </a:solidFill>
                <a:latin typeface="Times New Roman" panose="02020603050405020304" pitchFamily="18" charset="0"/>
                <a:cs typeface="Times New Roman" panose="02020603050405020304" pitchFamily="18" charset="0"/>
              </a:rPr>
              <a:t>Audio Panel , Air vent &amp; Console Parts </a:t>
            </a:r>
          </a:p>
        </p:txBody>
      </p:sp>
      <p:pic>
        <p:nvPicPr>
          <p:cNvPr id="2" name="Picture 1" descr="nissan-sunny-190911-15_044222.jpg">
            <a:extLst>
              <a:ext uri="{FF2B5EF4-FFF2-40B4-BE49-F238E27FC236}">
                <a16:creationId xmlns="" xmlns:a16="http://schemas.microsoft.com/office/drawing/2014/main" id="{D5B60598-BCB5-4840-B650-A6528BF62227}"/>
              </a:ext>
            </a:extLst>
          </p:cNvPr>
          <p:cNvPicPr>
            <a:picLocks noChangeAspect="1"/>
          </p:cNvPicPr>
          <p:nvPr/>
        </p:nvPicPr>
        <p:blipFill>
          <a:blip r:embed="rId2" cstate="email"/>
          <a:srcRect/>
          <a:stretch>
            <a:fillRect/>
          </a:stretch>
        </p:blipFill>
        <p:spPr>
          <a:xfrm>
            <a:off x="1139338" y="2652628"/>
            <a:ext cx="5518258" cy="2369708"/>
          </a:xfrm>
          <a:prstGeom prst="rect">
            <a:avLst/>
          </a:prstGeom>
        </p:spPr>
      </p:pic>
      <p:pic>
        <p:nvPicPr>
          <p:cNvPr id="3" name="Picture 2">
            <a:extLst>
              <a:ext uri="{FF2B5EF4-FFF2-40B4-BE49-F238E27FC236}">
                <a16:creationId xmlns="" xmlns:a16="http://schemas.microsoft.com/office/drawing/2014/main" id="{B4C159C6-7CB1-4D52-841A-0206CF1AE23C}"/>
              </a:ext>
            </a:extLst>
          </p:cNvPr>
          <p:cNvPicPr>
            <a:picLocks noChangeAspect="1" noChangeArrowheads="1"/>
          </p:cNvPicPr>
          <p:nvPr/>
        </p:nvPicPr>
        <p:blipFill>
          <a:blip r:embed="rId3" cstate="email"/>
          <a:srcRect/>
          <a:stretch>
            <a:fillRect/>
          </a:stretch>
        </p:blipFill>
        <p:spPr bwMode="auto">
          <a:xfrm>
            <a:off x="128878" y="5381244"/>
            <a:ext cx="1701089" cy="1228095"/>
          </a:xfrm>
          <a:prstGeom prst="rect">
            <a:avLst/>
          </a:prstGeom>
        </p:spPr>
      </p:pic>
      <p:grpSp>
        <p:nvGrpSpPr>
          <p:cNvPr id="4" name="Group 3">
            <a:extLst>
              <a:ext uri="{FF2B5EF4-FFF2-40B4-BE49-F238E27FC236}">
                <a16:creationId xmlns="" xmlns:a16="http://schemas.microsoft.com/office/drawing/2014/main" id="{8C72D696-B510-4E76-9B96-7802E080F7BD}"/>
              </a:ext>
            </a:extLst>
          </p:cNvPr>
          <p:cNvGrpSpPr/>
          <p:nvPr/>
        </p:nvGrpSpPr>
        <p:grpSpPr>
          <a:xfrm>
            <a:off x="2228885" y="5350314"/>
            <a:ext cx="1755231" cy="1323102"/>
            <a:chOff x="502277" y="5112423"/>
            <a:chExt cx="1133338" cy="985140"/>
          </a:xfrm>
        </p:grpSpPr>
        <p:pic>
          <p:nvPicPr>
            <p:cNvPr id="5" name="Picture 3">
              <a:extLst>
                <a:ext uri="{FF2B5EF4-FFF2-40B4-BE49-F238E27FC236}">
                  <a16:creationId xmlns="" xmlns:a16="http://schemas.microsoft.com/office/drawing/2014/main" id="{748E715B-E927-47A2-B7B3-2BB4E3BEBD9A}"/>
                </a:ext>
              </a:extLst>
            </p:cNvPr>
            <p:cNvPicPr>
              <a:picLocks noChangeAspect="1" noChangeArrowheads="1"/>
            </p:cNvPicPr>
            <p:nvPr/>
          </p:nvPicPr>
          <p:blipFill>
            <a:blip r:embed="rId4" cstate="email"/>
            <a:srcRect/>
            <a:stretch>
              <a:fillRect/>
            </a:stretch>
          </p:blipFill>
          <p:spPr bwMode="auto">
            <a:xfrm rot="16200000">
              <a:off x="287139" y="5328632"/>
              <a:ext cx="984069" cy="553794"/>
            </a:xfrm>
            <a:prstGeom prst="rect">
              <a:avLst/>
            </a:prstGeom>
          </p:spPr>
        </p:pic>
        <p:pic>
          <p:nvPicPr>
            <p:cNvPr id="6" name="Picture 4">
              <a:extLst>
                <a:ext uri="{FF2B5EF4-FFF2-40B4-BE49-F238E27FC236}">
                  <a16:creationId xmlns="" xmlns:a16="http://schemas.microsoft.com/office/drawing/2014/main" id="{F149D27C-E231-44E3-86F1-F6F00B803F32}"/>
                </a:ext>
              </a:extLst>
            </p:cNvPr>
            <p:cNvPicPr>
              <a:picLocks noChangeAspect="1" noChangeArrowheads="1"/>
            </p:cNvPicPr>
            <p:nvPr/>
          </p:nvPicPr>
          <p:blipFill>
            <a:blip r:embed="rId5" cstate="email"/>
            <a:srcRect/>
            <a:stretch>
              <a:fillRect/>
            </a:stretch>
          </p:blipFill>
          <p:spPr bwMode="auto">
            <a:xfrm rot="5400000">
              <a:off x="853805" y="5314683"/>
              <a:ext cx="984069" cy="579550"/>
            </a:xfrm>
            <a:prstGeom prst="rect">
              <a:avLst/>
            </a:prstGeom>
          </p:spPr>
        </p:pic>
      </p:grpSp>
      <p:sp>
        <p:nvSpPr>
          <p:cNvPr id="7" name="TextBox 6">
            <a:extLst>
              <a:ext uri="{FF2B5EF4-FFF2-40B4-BE49-F238E27FC236}">
                <a16:creationId xmlns="" xmlns:a16="http://schemas.microsoft.com/office/drawing/2014/main" id="{09797CD0-C05B-49F7-AD84-3DD8ED59B322}"/>
              </a:ext>
            </a:extLst>
          </p:cNvPr>
          <p:cNvSpPr txBox="1"/>
          <p:nvPr/>
        </p:nvSpPr>
        <p:spPr>
          <a:xfrm>
            <a:off x="2486211" y="6788870"/>
            <a:ext cx="1497905" cy="369332"/>
          </a:xfrm>
          <a:prstGeom prst="rect">
            <a:avLst/>
          </a:prstGeom>
          <a:noFill/>
        </p:spPr>
        <p:txBody>
          <a:bodyPr wrap="square" rtlCol="0">
            <a:spAutoFit/>
          </a:bodyPr>
          <a:lstStyle/>
          <a:p>
            <a:r>
              <a:rPr lang="en-US" sz="1800" dirty="0">
                <a:solidFill>
                  <a:srgbClr val="116937"/>
                </a:solidFill>
                <a:latin typeface="Times New Roman" panose="02020603050405020304" pitchFamily="18" charset="0"/>
                <a:cs typeface="Times New Roman" panose="02020603050405020304" pitchFamily="18" charset="0"/>
              </a:rPr>
              <a:t>Fin – LH/RH</a:t>
            </a:r>
          </a:p>
        </p:txBody>
      </p:sp>
      <p:sp>
        <p:nvSpPr>
          <p:cNvPr id="8" name="TextBox 7">
            <a:extLst>
              <a:ext uri="{FF2B5EF4-FFF2-40B4-BE49-F238E27FC236}">
                <a16:creationId xmlns="" xmlns:a16="http://schemas.microsoft.com/office/drawing/2014/main" id="{E6B72BC7-DFA9-4CC0-A9CA-66E3D745A27D}"/>
              </a:ext>
            </a:extLst>
          </p:cNvPr>
          <p:cNvSpPr txBox="1"/>
          <p:nvPr/>
        </p:nvSpPr>
        <p:spPr>
          <a:xfrm>
            <a:off x="353648" y="6788870"/>
            <a:ext cx="1341802" cy="369332"/>
          </a:xfrm>
          <a:prstGeom prst="rect">
            <a:avLst/>
          </a:prstGeom>
          <a:noFill/>
        </p:spPr>
        <p:txBody>
          <a:bodyPr wrap="square" rtlCol="0">
            <a:spAutoFit/>
          </a:bodyPr>
          <a:lstStyle/>
          <a:p>
            <a:r>
              <a:rPr lang="en-US" sz="1800" dirty="0">
                <a:solidFill>
                  <a:srgbClr val="116937"/>
                </a:solidFill>
                <a:latin typeface="Times New Roman" panose="02020603050405020304" pitchFamily="18" charset="0"/>
                <a:cs typeface="Times New Roman" panose="02020603050405020304" pitchFamily="18" charset="0"/>
              </a:rPr>
              <a:t>V – Bracket </a:t>
            </a:r>
          </a:p>
        </p:txBody>
      </p:sp>
      <p:cxnSp>
        <p:nvCxnSpPr>
          <p:cNvPr id="9" name="Straight Arrow Connector 8">
            <a:extLst>
              <a:ext uri="{FF2B5EF4-FFF2-40B4-BE49-F238E27FC236}">
                <a16:creationId xmlns="" xmlns:a16="http://schemas.microsoft.com/office/drawing/2014/main" id="{F4329807-8EE1-424F-AE2F-497F2A3735F4}"/>
              </a:ext>
            </a:extLst>
          </p:cNvPr>
          <p:cNvCxnSpPr>
            <a:stCxn id="3" idx="0"/>
          </p:cNvCxnSpPr>
          <p:nvPr/>
        </p:nvCxnSpPr>
        <p:spPr>
          <a:xfrm rot="5400000" flipH="1" flipV="1">
            <a:off x="494881" y="4365275"/>
            <a:ext cx="1500517" cy="531409"/>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 name="Straight Arrow Connector 9">
            <a:extLst>
              <a:ext uri="{FF2B5EF4-FFF2-40B4-BE49-F238E27FC236}">
                <a16:creationId xmlns="" xmlns:a16="http://schemas.microsoft.com/office/drawing/2014/main" id="{A3CA8709-363B-4EB7-84E0-679C6696871B}"/>
              </a:ext>
            </a:extLst>
          </p:cNvPr>
          <p:cNvCxnSpPr>
            <a:stCxn id="5" idx="3"/>
          </p:cNvCxnSpPr>
          <p:nvPr/>
        </p:nvCxnSpPr>
        <p:spPr>
          <a:xfrm rot="5400000" flipH="1" flipV="1">
            <a:off x="2301577" y="4427146"/>
            <a:ext cx="1280759" cy="56845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 name="Straight Arrow Connector 10">
            <a:extLst>
              <a:ext uri="{FF2B5EF4-FFF2-40B4-BE49-F238E27FC236}">
                <a16:creationId xmlns="" xmlns:a16="http://schemas.microsoft.com/office/drawing/2014/main" id="{F765F96D-8F0C-45A0-9469-A1901A2F8E89}"/>
              </a:ext>
            </a:extLst>
          </p:cNvPr>
          <p:cNvCxnSpPr>
            <a:stCxn id="6" idx="1"/>
          </p:cNvCxnSpPr>
          <p:nvPr/>
        </p:nvCxnSpPr>
        <p:spPr>
          <a:xfrm rot="5400000" flipH="1" flipV="1">
            <a:off x="3357476" y="4404536"/>
            <a:ext cx="1123647" cy="76792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16" name="Picture 2">
            <a:extLst>
              <a:ext uri="{FF2B5EF4-FFF2-40B4-BE49-F238E27FC236}">
                <a16:creationId xmlns="" xmlns:a16="http://schemas.microsoft.com/office/drawing/2014/main" id="{293FD740-2057-4C92-9024-AAFF4B93F46F}"/>
              </a:ext>
            </a:extLst>
          </p:cNvPr>
          <p:cNvPicPr>
            <a:picLocks noChangeAspect="1" noChangeArrowheads="1"/>
          </p:cNvPicPr>
          <p:nvPr/>
        </p:nvPicPr>
        <p:blipFill>
          <a:blip r:embed="rId6" cstate="screen"/>
          <a:srcRect/>
          <a:stretch>
            <a:fillRect/>
          </a:stretch>
        </p:blipFill>
        <p:spPr bwMode="auto">
          <a:xfrm>
            <a:off x="4502720" y="5368273"/>
            <a:ext cx="2054422" cy="518914"/>
          </a:xfrm>
          <a:prstGeom prst="rect">
            <a:avLst/>
          </a:prstGeom>
        </p:spPr>
      </p:pic>
      <p:pic>
        <p:nvPicPr>
          <p:cNvPr id="17" name="Picture 2">
            <a:extLst>
              <a:ext uri="{FF2B5EF4-FFF2-40B4-BE49-F238E27FC236}">
                <a16:creationId xmlns="" xmlns:a16="http://schemas.microsoft.com/office/drawing/2014/main" id="{D5A09A60-1858-40CA-BD2F-B781EA097F2F}"/>
              </a:ext>
            </a:extLst>
          </p:cNvPr>
          <p:cNvPicPr>
            <a:picLocks noChangeAspect="1" noChangeArrowheads="1"/>
          </p:cNvPicPr>
          <p:nvPr/>
        </p:nvPicPr>
        <p:blipFill>
          <a:blip r:embed="rId7" cstate="screen"/>
          <a:srcRect/>
          <a:stretch>
            <a:fillRect/>
          </a:stretch>
        </p:blipFill>
        <p:spPr bwMode="auto">
          <a:xfrm>
            <a:off x="4303259" y="6163950"/>
            <a:ext cx="2553071" cy="432425"/>
          </a:xfrm>
          <a:prstGeom prst="rect">
            <a:avLst/>
          </a:prstGeom>
        </p:spPr>
      </p:pic>
      <p:sp>
        <p:nvSpPr>
          <p:cNvPr id="18" name="TextBox 17">
            <a:extLst>
              <a:ext uri="{FF2B5EF4-FFF2-40B4-BE49-F238E27FC236}">
                <a16:creationId xmlns="" xmlns:a16="http://schemas.microsoft.com/office/drawing/2014/main" id="{B4958B46-E5C7-47D7-99F0-7453495EB583}"/>
              </a:ext>
            </a:extLst>
          </p:cNvPr>
          <p:cNvSpPr txBox="1"/>
          <p:nvPr/>
        </p:nvSpPr>
        <p:spPr>
          <a:xfrm>
            <a:off x="4931195" y="6772088"/>
            <a:ext cx="1222604" cy="369332"/>
          </a:xfrm>
          <a:prstGeom prst="rect">
            <a:avLst/>
          </a:prstGeom>
          <a:noFill/>
        </p:spPr>
        <p:txBody>
          <a:bodyPr wrap="square" rtlCol="0">
            <a:spAutoFit/>
          </a:bodyPr>
          <a:lstStyle/>
          <a:p>
            <a:r>
              <a:rPr lang="en-US" sz="1800" dirty="0">
                <a:solidFill>
                  <a:srgbClr val="116937"/>
                </a:solidFill>
                <a:latin typeface="Times New Roman" panose="02020603050405020304" pitchFamily="18" charset="0"/>
                <a:cs typeface="Times New Roman" panose="02020603050405020304" pitchFamily="18" charset="0"/>
              </a:rPr>
              <a:t>Body side</a:t>
            </a:r>
          </a:p>
        </p:txBody>
      </p:sp>
      <p:sp>
        <p:nvSpPr>
          <p:cNvPr id="35" name="TextBox 34">
            <a:extLst>
              <a:ext uri="{FF2B5EF4-FFF2-40B4-BE49-F238E27FC236}">
                <a16:creationId xmlns="" xmlns:a16="http://schemas.microsoft.com/office/drawing/2014/main" id="{1DCC57FA-68A3-42B8-AF94-C67F74682878}"/>
              </a:ext>
            </a:extLst>
          </p:cNvPr>
          <p:cNvSpPr txBox="1"/>
          <p:nvPr/>
        </p:nvSpPr>
        <p:spPr>
          <a:xfrm>
            <a:off x="1928497" y="1796177"/>
            <a:ext cx="3891222" cy="523220"/>
          </a:xfrm>
          <a:prstGeom prst="rect">
            <a:avLst/>
          </a:prstGeom>
          <a:noFill/>
        </p:spPr>
        <p:txBody>
          <a:bodyPr wrap="square" rtlCol="0">
            <a:spAutoFit/>
          </a:bodyPr>
          <a:lstStyle/>
          <a:p>
            <a:pPr algn="ctr"/>
            <a:r>
              <a:rPr lang="en-US" sz="2800" b="1" dirty="0">
                <a:solidFill>
                  <a:srgbClr val="116937"/>
                </a:solidFill>
                <a:latin typeface="Times New Roman" panose="02020603050405020304" pitchFamily="18" charset="0"/>
                <a:cs typeface="Times New Roman" panose="02020603050405020304" pitchFamily="18" charset="0"/>
              </a:rPr>
              <a:t>Model </a:t>
            </a:r>
            <a:r>
              <a:rPr lang="en-US" sz="2800" b="1" dirty="0" smtClean="0">
                <a:solidFill>
                  <a:srgbClr val="116937"/>
                </a:solidFill>
                <a:latin typeface="Times New Roman" panose="02020603050405020304" pitchFamily="18" charset="0"/>
                <a:cs typeface="Times New Roman" panose="02020603050405020304" pitchFamily="18" charset="0"/>
              </a:rPr>
              <a:t>: Nissan Sunny</a:t>
            </a:r>
            <a:endParaRPr lang="en-US" sz="2800" b="1" dirty="0">
              <a:solidFill>
                <a:srgbClr val="116937"/>
              </a:solidFill>
              <a:latin typeface="Times New Roman" panose="02020603050405020304" pitchFamily="18" charset="0"/>
              <a:cs typeface="Times New Roman" panose="02020603050405020304" pitchFamily="18" charset="0"/>
            </a:endParaRPr>
          </a:p>
        </p:txBody>
      </p:sp>
      <p:pic>
        <p:nvPicPr>
          <p:cNvPr id="23" name="Picture 2" descr="http://www.hyundai.com/wcm/idc/groups/sgvehiclecontent/@hmc/documents/sitecontent/mdaw/mdyw/%7Eedisp/hw070558.jpg">
            <a:extLst>
              <a:ext uri="{FF2B5EF4-FFF2-40B4-BE49-F238E27FC236}">
                <a16:creationId xmlns="" xmlns:a16="http://schemas.microsoft.com/office/drawing/2014/main" id="{0439D0C8-5D0B-43EA-A229-C43AFAA6B85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582667" y="2528679"/>
            <a:ext cx="3263944" cy="23302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5" name="TextBox 24">
            <a:extLst>
              <a:ext uri="{FF2B5EF4-FFF2-40B4-BE49-F238E27FC236}">
                <a16:creationId xmlns="" xmlns:a16="http://schemas.microsoft.com/office/drawing/2014/main" id="{4DCFB140-7DEA-4A86-98B0-9E858CFD6E20}"/>
              </a:ext>
            </a:extLst>
          </p:cNvPr>
          <p:cNvSpPr txBox="1"/>
          <p:nvPr/>
        </p:nvSpPr>
        <p:spPr>
          <a:xfrm>
            <a:off x="11394121" y="6802864"/>
            <a:ext cx="1240960" cy="369332"/>
          </a:xfrm>
          <a:prstGeom prst="rect">
            <a:avLst/>
          </a:prstGeom>
          <a:noFill/>
        </p:spPr>
        <p:txBody>
          <a:bodyPr wrap="square" rtlCol="0">
            <a:spAutoFit/>
          </a:bodyPr>
          <a:lstStyle/>
          <a:p>
            <a:r>
              <a:rPr lang="en-US" sz="1800" dirty="0">
                <a:solidFill>
                  <a:srgbClr val="116937"/>
                </a:solidFill>
                <a:latin typeface="Times New Roman" panose="02020603050405020304" pitchFamily="18" charset="0"/>
                <a:cs typeface="Times New Roman" panose="02020603050405020304" pitchFamily="18" charset="0"/>
              </a:rPr>
              <a:t>Knob</a:t>
            </a:r>
          </a:p>
        </p:txBody>
      </p:sp>
      <p:cxnSp>
        <p:nvCxnSpPr>
          <p:cNvPr id="26" name="Straight Arrow Connector 25">
            <a:extLst>
              <a:ext uri="{FF2B5EF4-FFF2-40B4-BE49-F238E27FC236}">
                <a16:creationId xmlns="" xmlns:a16="http://schemas.microsoft.com/office/drawing/2014/main" id="{9DFBAC68-9FBB-49ED-8C34-D21EC9DB78C1}"/>
              </a:ext>
            </a:extLst>
          </p:cNvPr>
          <p:cNvCxnSpPr/>
          <p:nvPr/>
        </p:nvCxnSpPr>
        <p:spPr>
          <a:xfrm flipV="1">
            <a:off x="8015518" y="4172942"/>
            <a:ext cx="2640919" cy="1210899"/>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8" name="Straight Arrow Connector 27">
            <a:extLst>
              <a:ext uri="{FF2B5EF4-FFF2-40B4-BE49-F238E27FC236}">
                <a16:creationId xmlns="" xmlns:a16="http://schemas.microsoft.com/office/drawing/2014/main" id="{F286A931-C792-47C4-BDB4-078113540692}"/>
              </a:ext>
            </a:extLst>
          </p:cNvPr>
          <p:cNvCxnSpPr/>
          <p:nvPr/>
        </p:nvCxnSpPr>
        <p:spPr>
          <a:xfrm flipH="1" flipV="1">
            <a:off x="11503986" y="4005621"/>
            <a:ext cx="396724" cy="1366919"/>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29" name="Picture 28" descr="IMG_20150226_152524726.jpg">
            <a:extLst>
              <a:ext uri="{FF2B5EF4-FFF2-40B4-BE49-F238E27FC236}">
                <a16:creationId xmlns="" xmlns:a16="http://schemas.microsoft.com/office/drawing/2014/main" id="{506BA63E-7F6B-4A97-807A-84235F122F90}"/>
              </a:ext>
            </a:extLst>
          </p:cNvPr>
          <p:cNvPicPr>
            <a:picLocks noChangeAspect="1"/>
          </p:cNvPicPr>
          <p:nvPr/>
        </p:nvPicPr>
        <p:blipFill>
          <a:blip r:embed="rId9" cstate="email">
            <a:lum bright="10000"/>
            <a:extLst>
              <a:ext uri="{28A0092B-C50C-407E-A947-70E740481C1C}">
                <a14:useLocalDpi xmlns:a14="http://schemas.microsoft.com/office/drawing/2010/main"/>
              </a:ext>
            </a:extLst>
          </a:blip>
          <a:srcRect/>
          <a:stretch>
            <a:fillRect/>
          </a:stretch>
        </p:blipFill>
        <p:spPr>
          <a:xfrm>
            <a:off x="8855750" y="5405572"/>
            <a:ext cx="1961321" cy="1284576"/>
          </a:xfrm>
          <a:prstGeom prst="rect">
            <a:avLst/>
          </a:prstGeom>
          <a:ln w="28575">
            <a:noFill/>
          </a:ln>
        </p:spPr>
      </p:pic>
      <p:pic>
        <p:nvPicPr>
          <p:cNvPr id="30" name="Picture 29" descr="IMG_20150504_084905783.jpg">
            <a:extLst>
              <a:ext uri="{FF2B5EF4-FFF2-40B4-BE49-F238E27FC236}">
                <a16:creationId xmlns="" xmlns:a16="http://schemas.microsoft.com/office/drawing/2014/main" id="{ACEDBB4E-D333-4C1A-9EBB-DC6D887FE1EC}"/>
              </a:ext>
            </a:extLst>
          </p:cNvPr>
          <p:cNvPicPr>
            <a:picLocks noChangeAspect="1"/>
          </p:cNvPicPr>
          <p:nvPr/>
        </p:nvPicPr>
        <p:blipFill>
          <a:blip r:embed="rId10" cstate="email">
            <a:lum bright="10000"/>
            <a:extLst>
              <a:ext uri="{28A0092B-C50C-407E-A947-70E740481C1C}">
                <a14:useLocalDpi xmlns:a14="http://schemas.microsoft.com/office/drawing/2010/main"/>
              </a:ext>
            </a:extLst>
          </a:blip>
          <a:srcRect/>
          <a:stretch>
            <a:fillRect/>
          </a:stretch>
        </p:blipFill>
        <p:spPr>
          <a:xfrm>
            <a:off x="11110832" y="5425341"/>
            <a:ext cx="1194675" cy="1223969"/>
          </a:xfrm>
          <a:prstGeom prst="rect">
            <a:avLst/>
          </a:prstGeom>
          <a:ln w="28575">
            <a:solidFill>
              <a:srgbClr val="00B050"/>
            </a:solidFill>
          </a:ln>
        </p:spPr>
      </p:pic>
      <p:cxnSp>
        <p:nvCxnSpPr>
          <p:cNvPr id="31" name="Straight Arrow Connector 30">
            <a:extLst>
              <a:ext uri="{FF2B5EF4-FFF2-40B4-BE49-F238E27FC236}">
                <a16:creationId xmlns="" xmlns:a16="http://schemas.microsoft.com/office/drawing/2014/main" id="{A638CD41-508B-4C78-94E2-D80A439676BD}"/>
              </a:ext>
            </a:extLst>
          </p:cNvPr>
          <p:cNvCxnSpPr>
            <a:stCxn id="29" idx="0"/>
          </p:cNvCxnSpPr>
          <p:nvPr/>
        </p:nvCxnSpPr>
        <p:spPr>
          <a:xfrm flipV="1">
            <a:off x="9836413" y="4624961"/>
            <a:ext cx="547873" cy="78061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2" name="Straight Arrow Connector 31">
            <a:extLst>
              <a:ext uri="{FF2B5EF4-FFF2-40B4-BE49-F238E27FC236}">
                <a16:creationId xmlns="" xmlns:a16="http://schemas.microsoft.com/office/drawing/2014/main" id="{131BB273-DE93-49ED-9B37-ABA782EE2F48}"/>
              </a:ext>
            </a:extLst>
          </p:cNvPr>
          <p:cNvCxnSpPr>
            <a:stCxn id="29" idx="0"/>
          </p:cNvCxnSpPr>
          <p:nvPr/>
        </p:nvCxnSpPr>
        <p:spPr>
          <a:xfrm flipV="1">
            <a:off x="9836409" y="4524567"/>
            <a:ext cx="1557712" cy="88100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33" name="Picture 2">
            <a:extLst>
              <a:ext uri="{FF2B5EF4-FFF2-40B4-BE49-F238E27FC236}">
                <a16:creationId xmlns="" xmlns:a16="http://schemas.microsoft.com/office/drawing/2014/main" id="{677DC53C-50DB-4973-B930-824FA2E95B46}"/>
              </a:ext>
            </a:extLst>
          </p:cNvPr>
          <p:cNvPicPr>
            <a:picLocks noChangeAspect="1" noChangeArrowheads="1"/>
          </p:cNvPicPr>
          <p:nvPr/>
        </p:nvPicPr>
        <p:blipFill>
          <a:blip r:embed="rId11" cstate="screen"/>
          <a:srcRect/>
          <a:stretch>
            <a:fillRect/>
          </a:stretch>
        </p:blipFill>
        <p:spPr bwMode="auto">
          <a:xfrm>
            <a:off x="7186593" y="5418250"/>
            <a:ext cx="1452787" cy="1353838"/>
          </a:xfrm>
          <a:prstGeom prst="rect">
            <a:avLst/>
          </a:prstGeom>
        </p:spPr>
      </p:pic>
      <p:sp>
        <p:nvSpPr>
          <p:cNvPr id="36" name="TextBox 35">
            <a:extLst>
              <a:ext uri="{FF2B5EF4-FFF2-40B4-BE49-F238E27FC236}">
                <a16:creationId xmlns="" xmlns:a16="http://schemas.microsoft.com/office/drawing/2014/main" id="{F1A68AD2-A319-4468-9435-5E99B30D99B0}"/>
              </a:ext>
            </a:extLst>
          </p:cNvPr>
          <p:cNvSpPr txBox="1"/>
          <p:nvPr/>
        </p:nvSpPr>
        <p:spPr>
          <a:xfrm>
            <a:off x="8228150" y="1784591"/>
            <a:ext cx="3803790" cy="523220"/>
          </a:xfrm>
          <a:prstGeom prst="rect">
            <a:avLst/>
          </a:prstGeom>
          <a:noFill/>
        </p:spPr>
        <p:txBody>
          <a:bodyPr wrap="square" rtlCol="0">
            <a:spAutoFit/>
          </a:bodyPr>
          <a:lstStyle/>
          <a:p>
            <a:pPr algn="ctr"/>
            <a:r>
              <a:rPr lang="en-US" sz="2800" b="1" dirty="0">
                <a:solidFill>
                  <a:srgbClr val="116937"/>
                </a:solidFill>
                <a:latin typeface="Times New Roman" panose="02020603050405020304" pitchFamily="18" charset="0"/>
                <a:cs typeface="Times New Roman" panose="02020603050405020304" pitchFamily="18" charset="0"/>
              </a:rPr>
              <a:t>Model </a:t>
            </a:r>
            <a:r>
              <a:rPr lang="en-US" sz="2800" b="1" dirty="0" smtClean="0">
                <a:solidFill>
                  <a:srgbClr val="116937"/>
                </a:solidFill>
                <a:latin typeface="Times New Roman" panose="02020603050405020304" pitchFamily="18" charset="0"/>
                <a:cs typeface="Times New Roman" panose="02020603050405020304" pitchFamily="18" charset="0"/>
              </a:rPr>
              <a:t>: Hyundai Eon</a:t>
            </a:r>
            <a:endParaRPr lang="en-US" sz="2800" b="1" dirty="0">
              <a:solidFill>
                <a:srgbClr val="116937"/>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 xmlns:a16="http://schemas.microsoft.com/office/drawing/2014/main" id="{08A79C30-6E24-40E9-94B3-4F50EEBE9DAC}"/>
              </a:ext>
            </a:extLst>
          </p:cNvPr>
          <p:cNvSpPr txBox="1"/>
          <p:nvPr/>
        </p:nvSpPr>
        <p:spPr>
          <a:xfrm>
            <a:off x="1" y="309615"/>
            <a:ext cx="12821054" cy="646331"/>
          </a:xfrm>
          <a:prstGeom prst="rect">
            <a:avLst/>
          </a:prstGeom>
          <a:noFill/>
        </p:spPr>
        <p:txBody>
          <a:bodyPr wrap="square" rtlCol="0">
            <a:spAutoFit/>
          </a:bodyPr>
          <a:lstStyle>
            <a:defPPr>
              <a:defRPr lang="en-US"/>
            </a:defPPr>
            <a:lvl1pPr algn="ctr">
              <a:defRPr sz="5400" b="1">
                <a:gradFill>
                  <a:gsLst>
                    <a:gs pos="0">
                      <a:srgbClr val="33CC33"/>
                    </a:gs>
                    <a:gs pos="74000">
                      <a:srgbClr val="66FF33"/>
                    </a:gs>
                    <a:gs pos="83000">
                      <a:srgbClr val="00B050"/>
                    </a:gs>
                    <a:gs pos="100000">
                      <a:srgbClr val="66FF33"/>
                    </a:gs>
                  </a:gsLst>
                  <a:lin ang="5400000" scaled="1"/>
                </a:gradFill>
              </a:defRPr>
            </a:lvl1pPr>
          </a:lstStyle>
          <a:p>
            <a:r>
              <a:rPr lang="en-US" sz="3600" dirty="0">
                <a:solidFill>
                  <a:srgbClr val="116937"/>
                </a:solidFill>
                <a:latin typeface="Times New Roman" panose="02020603050405020304" pitchFamily="18" charset="0"/>
                <a:cs typeface="Times New Roman" panose="02020603050405020304" pitchFamily="18" charset="0"/>
              </a:rPr>
              <a:t>PRODUCTS GALLERY</a:t>
            </a:r>
          </a:p>
        </p:txBody>
      </p:sp>
    </p:spTree>
    <p:extLst>
      <p:ext uri="{BB962C8B-B14F-4D97-AF65-F5344CB8AC3E}">
        <p14:creationId xmlns:p14="http://schemas.microsoft.com/office/powerpoint/2010/main" val="33144736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 xmlns:a16="http://schemas.microsoft.com/office/drawing/2014/main" id="{C8779E30-CA48-43A8-816D-2303010EF6E5}"/>
              </a:ext>
            </a:extLst>
          </p:cNvPr>
          <p:cNvSpPr txBox="1"/>
          <p:nvPr/>
        </p:nvSpPr>
        <p:spPr>
          <a:xfrm>
            <a:off x="1" y="309616"/>
            <a:ext cx="12821054" cy="646331"/>
          </a:xfrm>
          <a:prstGeom prst="rect">
            <a:avLst/>
          </a:prstGeom>
          <a:noFill/>
        </p:spPr>
        <p:txBody>
          <a:bodyPr wrap="square" rtlCol="0">
            <a:spAutoFit/>
          </a:bodyPr>
          <a:lstStyle>
            <a:defPPr>
              <a:defRPr lang="en-US"/>
            </a:defPPr>
            <a:lvl1pPr algn="ctr">
              <a:defRPr sz="5400" b="1">
                <a:gradFill>
                  <a:gsLst>
                    <a:gs pos="0">
                      <a:srgbClr val="33CC33"/>
                    </a:gs>
                    <a:gs pos="74000">
                      <a:srgbClr val="66FF33"/>
                    </a:gs>
                    <a:gs pos="83000">
                      <a:srgbClr val="00B050"/>
                    </a:gs>
                    <a:gs pos="100000">
                      <a:srgbClr val="66FF33"/>
                    </a:gs>
                  </a:gsLst>
                  <a:lin ang="5400000" scaled="1"/>
                </a:gradFill>
              </a:defRPr>
            </a:lvl1pPr>
          </a:lstStyle>
          <a:p>
            <a:r>
              <a:rPr lang="en-US" sz="3600" dirty="0">
                <a:solidFill>
                  <a:srgbClr val="116937"/>
                </a:solidFill>
                <a:latin typeface="Times New Roman" panose="02020603050405020304" pitchFamily="18" charset="0"/>
                <a:cs typeface="Times New Roman" panose="02020603050405020304" pitchFamily="18" charset="0"/>
              </a:rPr>
              <a:t>PRODUCTS GALLERY</a:t>
            </a:r>
          </a:p>
        </p:txBody>
      </p:sp>
      <p:pic>
        <p:nvPicPr>
          <p:cNvPr id="30" name="Picture 29" descr="IMG-20200107-WA0018">
            <a:extLst>
              <a:ext uri="{FF2B5EF4-FFF2-40B4-BE49-F238E27FC236}">
                <a16:creationId xmlns="" xmlns:a16="http://schemas.microsoft.com/office/drawing/2014/main" id="{1CC34528-1E57-4622-BA03-C66E11102593}"/>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10800000">
            <a:off x="655117" y="3161765"/>
            <a:ext cx="5361191" cy="641755"/>
          </a:xfrm>
          <a:prstGeom prst="rect">
            <a:avLst/>
          </a:prstGeom>
        </p:spPr>
      </p:pic>
      <p:pic>
        <p:nvPicPr>
          <p:cNvPr id="31" name="Picture 30" descr="IMG-20200107-WA0019">
            <a:extLst>
              <a:ext uri="{FF2B5EF4-FFF2-40B4-BE49-F238E27FC236}">
                <a16:creationId xmlns="" xmlns:a16="http://schemas.microsoft.com/office/drawing/2014/main" id="{8AC0B6F9-858D-4FDE-9ECE-88E71F24F5BD}"/>
              </a:ext>
            </a:extLst>
          </p:cNvPr>
          <p:cNvPicPr>
            <a:picLocks noChangeAspect="1"/>
          </p:cNvPicPr>
          <p:nvPr/>
        </p:nvPicPr>
        <p:blipFill>
          <a:blip r:embed="rId3" cstate="email">
            <a:extLst>
              <a:ext uri="{28A0092B-C50C-407E-A947-70E740481C1C}">
                <a14:useLocalDpi xmlns:a14="http://schemas.microsoft.com/office/drawing/2010/main"/>
              </a:ext>
            </a:extLst>
          </a:blip>
          <a:srcRect l="-6"/>
          <a:stretch>
            <a:fillRect/>
          </a:stretch>
        </p:blipFill>
        <p:spPr>
          <a:xfrm>
            <a:off x="655117" y="4540924"/>
            <a:ext cx="5459933" cy="413605"/>
          </a:xfrm>
          <a:prstGeom prst="rect">
            <a:avLst/>
          </a:prstGeom>
        </p:spPr>
      </p:pic>
      <p:sp>
        <p:nvSpPr>
          <p:cNvPr id="33" name="TextBox 32">
            <a:extLst>
              <a:ext uri="{FF2B5EF4-FFF2-40B4-BE49-F238E27FC236}">
                <a16:creationId xmlns="" xmlns:a16="http://schemas.microsoft.com/office/drawing/2014/main" id="{2E06C7E7-6CD3-4730-9E5C-EE43332B5917}"/>
              </a:ext>
            </a:extLst>
          </p:cNvPr>
          <p:cNvSpPr txBox="1"/>
          <p:nvPr/>
        </p:nvSpPr>
        <p:spPr>
          <a:xfrm>
            <a:off x="538279" y="1797246"/>
            <a:ext cx="5872249" cy="523220"/>
          </a:xfrm>
          <a:prstGeom prst="rect">
            <a:avLst/>
          </a:prstGeom>
          <a:noFill/>
        </p:spPr>
        <p:txBody>
          <a:bodyPr wrap="square" rtlCol="0">
            <a:spAutoFit/>
          </a:bodyPr>
          <a:lstStyle/>
          <a:p>
            <a:pPr algn="ctr"/>
            <a:r>
              <a:rPr lang="en-US" sz="2800" b="1" dirty="0" smtClean="0">
                <a:solidFill>
                  <a:srgbClr val="116937"/>
                </a:solidFill>
                <a:latin typeface="Times New Roman" panose="02020603050405020304" pitchFamily="18" charset="0"/>
                <a:cs typeface="Times New Roman" panose="02020603050405020304" pitchFamily="18" charset="0"/>
              </a:rPr>
              <a:t>Model :  Hyundai Grand i10 </a:t>
            </a:r>
            <a:r>
              <a:rPr lang="en-US" sz="2800" b="1" dirty="0" err="1" smtClean="0">
                <a:solidFill>
                  <a:srgbClr val="116937"/>
                </a:solidFill>
                <a:latin typeface="Times New Roman" panose="02020603050405020304" pitchFamily="18" charset="0"/>
                <a:cs typeface="Times New Roman" panose="02020603050405020304" pitchFamily="18" charset="0"/>
              </a:rPr>
              <a:t>Nios</a:t>
            </a:r>
            <a:endParaRPr lang="en-US" sz="2800" b="1" dirty="0">
              <a:solidFill>
                <a:srgbClr val="116937"/>
              </a:solidFill>
              <a:latin typeface="Times New Roman" panose="02020603050405020304" pitchFamily="18" charset="0"/>
              <a:cs typeface="Times New Roman" panose="02020603050405020304" pitchFamily="18" charset="0"/>
            </a:endParaRPr>
          </a:p>
        </p:txBody>
      </p:sp>
      <p:pic>
        <p:nvPicPr>
          <p:cNvPr id="34" name="Picture 33"/>
          <p:cNvPicPr>
            <a:picLocks noChangeAspect="1"/>
          </p:cNvPicPr>
          <p:nvPr/>
        </p:nvPicPr>
        <p:blipFill>
          <a:blip r:embed="rId4"/>
          <a:stretch>
            <a:fillRect/>
          </a:stretch>
        </p:blipFill>
        <p:spPr>
          <a:xfrm>
            <a:off x="547167" y="5295892"/>
            <a:ext cx="5419725" cy="3057525"/>
          </a:xfrm>
          <a:prstGeom prst="rect">
            <a:avLst/>
          </a:prstGeom>
        </p:spPr>
      </p:pic>
      <p:pic>
        <p:nvPicPr>
          <p:cNvPr id="16" name="Picture 15" descr="renault-duster-facelift-rendering-front.jpg">
            <a:extLst>
              <a:ext uri="{FF2B5EF4-FFF2-40B4-BE49-F238E27FC236}">
                <a16:creationId xmlns="" xmlns:a16="http://schemas.microsoft.com/office/drawing/2014/main" id="{FE90E77B-FFD0-47DE-ADC1-F22656BA1A5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583" t="6701" r="1887" b="6145"/>
          <a:stretch/>
        </p:blipFill>
        <p:spPr>
          <a:xfrm>
            <a:off x="7284285" y="5225169"/>
            <a:ext cx="4667250" cy="2952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TextBox 19">
            <a:extLst>
              <a:ext uri="{FF2B5EF4-FFF2-40B4-BE49-F238E27FC236}">
                <a16:creationId xmlns="" xmlns:a16="http://schemas.microsoft.com/office/drawing/2014/main" id="{2E06C7E7-6CD3-4730-9E5C-EE43332B5917}"/>
              </a:ext>
            </a:extLst>
          </p:cNvPr>
          <p:cNvSpPr txBox="1"/>
          <p:nvPr/>
        </p:nvSpPr>
        <p:spPr>
          <a:xfrm>
            <a:off x="7284285" y="1816526"/>
            <a:ext cx="3962831" cy="523220"/>
          </a:xfrm>
          <a:prstGeom prst="rect">
            <a:avLst/>
          </a:prstGeom>
          <a:noFill/>
        </p:spPr>
        <p:txBody>
          <a:bodyPr wrap="square" rtlCol="0">
            <a:spAutoFit/>
          </a:bodyPr>
          <a:lstStyle/>
          <a:p>
            <a:pPr algn="ctr"/>
            <a:r>
              <a:rPr lang="en-US" sz="2800" b="1" dirty="0" smtClean="0">
                <a:solidFill>
                  <a:srgbClr val="116937"/>
                </a:solidFill>
                <a:latin typeface="Times New Roman" panose="02020603050405020304" pitchFamily="18" charset="0"/>
                <a:cs typeface="Times New Roman" panose="02020603050405020304" pitchFamily="18" charset="0"/>
              </a:rPr>
              <a:t>Model :  Renault Duster</a:t>
            </a:r>
            <a:endParaRPr lang="en-US" sz="2800" b="1" dirty="0">
              <a:solidFill>
                <a:srgbClr val="116937"/>
              </a:solidFill>
              <a:latin typeface="Times New Roman" panose="02020603050405020304" pitchFamily="18" charset="0"/>
              <a:cs typeface="Times New Roman" panose="02020603050405020304" pitchFamily="18" charset="0"/>
            </a:endParaRPr>
          </a:p>
        </p:txBody>
      </p:sp>
      <p:pic>
        <p:nvPicPr>
          <p:cNvPr id="21" name="Picture 20" descr="DSC_0017.jpg">
            <a:extLst>
              <a:ext uri="{FF2B5EF4-FFF2-40B4-BE49-F238E27FC236}">
                <a16:creationId xmlns="" xmlns:a16="http://schemas.microsoft.com/office/drawing/2014/main" id="{50E7B668-D3EB-4021-A464-717B50E20A01}"/>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7097034" y="3665952"/>
            <a:ext cx="4854501" cy="690867"/>
          </a:xfrm>
          <a:prstGeom prst="roundRect">
            <a:avLst>
              <a:gd name="adj" fmla="val 16667"/>
            </a:avLst>
          </a:prstGeom>
          <a:ln>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2" name="TextBox 21">
            <a:extLst>
              <a:ext uri="{FF2B5EF4-FFF2-40B4-BE49-F238E27FC236}">
                <a16:creationId xmlns="" xmlns:a16="http://schemas.microsoft.com/office/drawing/2014/main" id="{5ECD4BF6-6795-4105-BF75-F5A4A3395527}"/>
              </a:ext>
            </a:extLst>
          </p:cNvPr>
          <p:cNvSpPr txBox="1"/>
          <p:nvPr/>
        </p:nvSpPr>
        <p:spPr>
          <a:xfrm>
            <a:off x="2553957" y="8448558"/>
            <a:ext cx="7122185" cy="492443"/>
          </a:xfrm>
          <a:prstGeom prst="rect">
            <a:avLst/>
          </a:prstGeom>
          <a:noFill/>
        </p:spPr>
        <p:txBody>
          <a:bodyPr wrap="square" rtlCol="0">
            <a:spAutoFit/>
          </a:bodyPr>
          <a:lstStyle/>
          <a:p>
            <a:pPr algn="ctr"/>
            <a:r>
              <a:rPr lang="en-US" sz="2600" b="1" dirty="0">
                <a:solidFill>
                  <a:srgbClr val="116937"/>
                </a:solidFill>
                <a:latin typeface="Times New Roman" panose="02020603050405020304" pitchFamily="18" charset="0"/>
                <a:cs typeface="Times New Roman" panose="02020603050405020304" pitchFamily="18" charset="0"/>
              </a:rPr>
              <a:t>Roof </a:t>
            </a:r>
            <a:r>
              <a:rPr lang="en-US" sz="2600" b="1" dirty="0" smtClean="0">
                <a:solidFill>
                  <a:srgbClr val="116937"/>
                </a:solidFill>
                <a:latin typeface="Times New Roman" panose="02020603050405020304" pitchFamily="18" charset="0"/>
                <a:cs typeface="Times New Roman" panose="02020603050405020304" pitchFamily="18" charset="0"/>
              </a:rPr>
              <a:t>rail parts </a:t>
            </a:r>
            <a:endParaRPr lang="en-US" sz="2600" b="1" dirty="0">
              <a:solidFill>
                <a:srgbClr val="11693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23560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946D0D4-28CB-4455-8259-5C8095E680D5}"/>
              </a:ext>
            </a:extLst>
          </p:cNvPr>
          <p:cNvSpPr/>
          <p:nvPr/>
        </p:nvSpPr>
        <p:spPr>
          <a:xfrm>
            <a:off x="2562399" y="2801860"/>
            <a:ext cx="7980218" cy="4923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sz="1462" dirty="0">
              <a:solidFill>
                <a:srgbClr val="FF0000"/>
              </a:solidFill>
            </a:endParaRPr>
          </a:p>
        </p:txBody>
      </p:sp>
      <p:sp>
        <p:nvSpPr>
          <p:cNvPr id="3" name="Rectangle 2">
            <a:extLst>
              <a:ext uri="{FF2B5EF4-FFF2-40B4-BE49-F238E27FC236}">
                <a16:creationId xmlns="" xmlns:a16="http://schemas.microsoft.com/office/drawing/2014/main" id="{E1741B12-1A66-49BA-B5CB-681E0223D8F2}"/>
              </a:ext>
            </a:extLst>
          </p:cNvPr>
          <p:cNvSpPr/>
          <p:nvPr/>
        </p:nvSpPr>
        <p:spPr>
          <a:xfrm>
            <a:off x="2502462" y="8689169"/>
            <a:ext cx="7054230" cy="492443"/>
          </a:xfrm>
          <a:prstGeom prst="rect">
            <a:avLst/>
          </a:prstGeom>
          <a:noFill/>
        </p:spPr>
        <p:txBody>
          <a:bodyPr wrap="square" rtlCol="0">
            <a:spAutoFit/>
          </a:bodyPr>
          <a:lstStyle/>
          <a:p>
            <a:pPr algn="ctr"/>
            <a:r>
              <a:rPr lang="en-US" sz="2600" b="1" dirty="0">
                <a:solidFill>
                  <a:srgbClr val="116937"/>
                </a:solidFill>
                <a:latin typeface="Times New Roman" panose="02020603050405020304" pitchFamily="18" charset="0"/>
                <a:cs typeface="Times New Roman" panose="02020603050405020304" pitchFamily="18" charset="0"/>
              </a:rPr>
              <a:t>CC Parts, DP Parts &amp; IP Parts</a:t>
            </a:r>
          </a:p>
        </p:txBody>
      </p:sp>
      <p:pic>
        <p:nvPicPr>
          <p:cNvPr id="4" name="Picture 3">
            <a:extLst>
              <a:ext uri="{FF2B5EF4-FFF2-40B4-BE49-F238E27FC236}">
                <a16:creationId xmlns="" xmlns:a16="http://schemas.microsoft.com/office/drawing/2014/main" id="{82FDD606-C73E-4E3B-94EE-A916BAA56530}"/>
              </a:ext>
            </a:extLst>
          </p:cNvPr>
          <p:cNvPicPr>
            <a:picLocks noChangeAspect="1"/>
          </p:cNvPicPr>
          <p:nvPr/>
        </p:nvPicPr>
        <p:blipFill>
          <a:blip r:embed="rId2"/>
          <a:stretch>
            <a:fillRect/>
          </a:stretch>
        </p:blipFill>
        <p:spPr>
          <a:xfrm flipH="1">
            <a:off x="3116646" y="2973886"/>
            <a:ext cx="6568308" cy="3776559"/>
          </a:xfrm>
          <a:prstGeom prst="rect">
            <a:avLst/>
          </a:prstGeom>
        </p:spPr>
      </p:pic>
      <p:pic>
        <p:nvPicPr>
          <p:cNvPr id="5" name="Picture 4">
            <a:extLst>
              <a:ext uri="{FF2B5EF4-FFF2-40B4-BE49-F238E27FC236}">
                <a16:creationId xmlns="" xmlns:a16="http://schemas.microsoft.com/office/drawing/2014/main" id="{7053C4CE-41B2-4CC5-9F8A-2959AC14C179}"/>
              </a:ext>
            </a:extLst>
          </p:cNvPr>
          <p:cNvPicPr>
            <a:picLocks noChangeAspect="1" noChangeArrowheads="1"/>
          </p:cNvPicPr>
          <p:nvPr/>
        </p:nvPicPr>
        <p:blipFill>
          <a:blip r:embed="rId3" cstate="email">
            <a:clrChange>
              <a:clrFrom>
                <a:srgbClr val="333366"/>
              </a:clrFrom>
              <a:clrTo>
                <a:srgbClr val="333366">
                  <a:alpha val="0"/>
                </a:srgbClr>
              </a:clrTo>
            </a:clrChange>
            <a:extLst>
              <a:ext uri="{28A0092B-C50C-407E-A947-70E740481C1C}">
                <a14:useLocalDpi xmlns:a14="http://schemas.microsoft.com/office/drawing/2010/main"/>
              </a:ext>
            </a:extLst>
          </a:blip>
          <a:srcRect/>
          <a:stretch>
            <a:fillRect/>
          </a:stretch>
        </p:blipFill>
        <p:spPr bwMode="auto">
          <a:xfrm rot="8754224">
            <a:off x="2877051" y="7468434"/>
            <a:ext cx="1778260" cy="989472"/>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 xmlns:a16="http://schemas.microsoft.com/office/drawing/2014/main" id="{6F39B0E3-1390-45F1-873C-252533745F41}"/>
              </a:ext>
            </a:extLst>
          </p:cNvPr>
          <p:cNvPicPr>
            <a:picLocks noChangeAspect="1" noChangeArrowheads="1"/>
          </p:cNvPicPr>
          <p:nvPr/>
        </p:nvPicPr>
        <p:blipFill>
          <a:blip r:embed="rId4" cstate="email">
            <a:clrChange>
              <a:clrFrom>
                <a:srgbClr val="333366"/>
              </a:clrFrom>
              <a:clrTo>
                <a:srgbClr val="333366">
                  <a:alpha val="0"/>
                </a:srgbClr>
              </a:clrTo>
            </a:clrChange>
            <a:extLst>
              <a:ext uri="{28A0092B-C50C-407E-A947-70E740481C1C}">
                <a14:useLocalDpi xmlns:a14="http://schemas.microsoft.com/office/drawing/2010/main"/>
              </a:ext>
            </a:extLst>
          </a:blip>
          <a:srcRect/>
          <a:stretch>
            <a:fillRect/>
          </a:stretch>
        </p:blipFill>
        <p:spPr bwMode="auto">
          <a:xfrm rot="5400000">
            <a:off x="10086494" y="5297957"/>
            <a:ext cx="2909973" cy="1056499"/>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 xmlns:a16="http://schemas.microsoft.com/office/drawing/2014/main" id="{B3B7CC24-6311-44EC-A5E4-7589FF73034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98085" y="2705853"/>
            <a:ext cx="1595016" cy="1434112"/>
          </a:xfrm>
          <a:prstGeom prst="rect">
            <a:avLst/>
          </a:prstGeom>
        </p:spPr>
      </p:pic>
      <p:pic>
        <p:nvPicPr>
          <p:cNvPr id="8" name="Picture 7">
            <a:extLst>
              <a:ext uri="{FF2B5EF4-FFF2-40B4-BE49-F238E27FC236}">
                <a16:creationId xmlns="" xmlns:a16="http://schemas.microsoft.com/office/drawing/2014/main" id="{3231C0E2-EFD0-486A-8E91-823E00B1BDC1}"/>
              </a:ext>
            </a:extLst>
          </p:cNvPr>
          <p:cNvPicPr>
            <a:picLocks noChangeAspect="1" noChangeArrowheads="1"/>
          </p:cNvPicPr>
          <p:nvPr/>
        </p:nvPicPr>
        <p:blipFill>
          <a:blip r:embed="rId6" cstate="email">
            <a:clrChange>
              <a:clrFrom>
                <a:srgbClr val="333366"/>
              </a:clrFrom>
              <a:clrTo>
                <a:srgbClr val="333366">
                  <a:alpha val="0"/>
                </a:srgbClr>
              </a:clrTo>
            </a:clrChange>
            <a:extLst>
              <a:ext uri="{28A0092B-C50C-407E-A947-70E740481C1C}">
                <a14:useLocalDpi xmlns:a14="http://schemas.microsoft.com/office/drawing/2010/main"/>
              </a:ext>
            </a:extLst>
          </a:blip>
          <a:srcRect/>
          <a:stretch>
            <a:fillRect/>
          </a:stretch>
        </p:blipFill>
        <p:spPr bwMode="auto">
          <a:xfrm rot="5400000">
            <a:off x="8502726" y="4349732"/>
            <a:ext cx="3776558" cy="613835"/>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 xmlns:a16="http://schemas.microsoft.com/office/drawing/2014/main" id="{FD434C56-F784-4699-AD7A-FEC3282AEB6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33193" y="2632263"/>
            <a:ext cx="1332611" cy="1276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9">
            <a:extLst>
              <a:ext uri="{FF2B5EF4-FFF2-40B4-BE49-F238E27FC236}">
                <a16:creationId xmlns="" xmlns:a16="http://schemas.microsoft.com/office/drawing/2014/main" id="{A92F29C4-AF85-418D-9A51-75D664389C1D}"/>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11914" y="7227117"/>
            <a:ext cx="1842559" cy="146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 xmlns:a16="http://schemas.microsoft.com/office/drawing/2014/main" id="{E539693B-F87D-4683-ABE0-577067BF4067}"/>
              </a:ext>
            </a:extLst>
          </p:cNvPr>
          <p:cNvPicPr>
            <a:picLocks noChangeAspect="1" noChangeArrowheads="1"/>
          </p:cNvPicPr>
          <p:nvPr/>
        </p:nvPicPr>
        <p:blipFill>
          <a:blip r:embed="rId9" cstate="email">
            <a:clrChange>
              <a:clrFrom>
                <a:srgbClr val="333366"/>
              </a:clrFrom>
              <a:clrTo>
                <a:srgbClr val="333366">
                  <a:alpha val="0"/>
                </a:srgbClr>
              </a:clrTo>
            </a:clrChange>
            <a:extLst>
              <a:ext uri="{28A0092B-C50C-407E-A947-70E740481C1C}">
                <a14:useLocalDpi xmlns:a14="http://schemas.microsoft.com/office/drawing/2010/main"/>
              </a:ext>
            </a:extLst>
          </a:blip>
          <a:srcRect/>
          <a:stretch>
            <a:fillRect/>
          </a:stretch>
        </p:blipFill>
        <p:spPr bwMode="auto">
          <a:xfrm rot="4340173">
            <a:off x="-133873" y="5074750"/>
            <a:ext cx="3561183" cy="764537"/>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a:extLst>
              <a:ext uri="{FF2B5EF4-FFF2-40B4-BE49-F238E27FC236}">
                <a16:creationId xmlns="" xmlns:a16="http://schemas.microsoft.com/office/drawing/2014/main" id="{A9173DE4-6355-4656-AA22-2856ECA0795F}"/>
              </a:ext>
            </a:extLst>
          </p:cNvPr>
          <p:cNvPicPr>
            <a:picLocks noChangeAspect="1" noChangeArrowheads="1"/>
          </p:cNvPicPr>
          <p:nvPr/>
        </p:nvPicPr>
        <p:blipFill>
          <a:blip r:embed="rId10" cstate="email">
            <a:clrChange>
              <a:clrFrom>
                <a:srgbClr val="333366"/>
              </a:clrFrom>
              <a:clrTo>
                <a:srgbClr val="333366">
                  <a:alpha val="0"/>
                </a:srgbClr>
              </a:clrTo>
            </a:clrChange>
            <a:extLst>
              <a:ext uri="{28A0092B-C50C-407E-A947-70E740481C1C}">
                <a14:useLocalDpi xmlns:a14="http://schemas.microsoft.com/office/drawing/2010/main"/>
              </a:ext>
            </a:extLst>
          </a:blip>
          <a:srcRect/>
          <a:stretch>
            <a:fillRect/>
          </a:stretch>
        </p:blipFill>
        <p:spPr bwMode="auto">
          <a:xfrm>
            <a:off x="8746798" y="7213011"/>
            <a:ext cx="1989123" cy="137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 xmlns:a16="http://schemas.microsoft.com/office/drawing/2014/main" id="{56542FCC-00F1-4D4C-8BC4-5FD72D0B094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981537" y="7084486"/>
            <a:ext cx="1567863" cy="1504343"/>
          </a:xfrm>
          <a:prstGeom prst="rect">
            <a:avLst/>
          </a:prstGeom>
        </p:spPr>
      </p:pic>
      <p:sp>
        <p:nvSpPr>
          <p:cNvPr id="19" name="TextBox 18">
            <a:extLst>
              <a:ext uri="{FF2B5EF4-FFF2-40B4-BE49-F238E27FC236}">
                <a16:creationId xmlns="" xmlns:a16="http://schemas.microsoft.com/office/drawing/2014/main" id="{413CE1BA-9EEF-42FA-8C43-F3EA7088EA12}"/>
              </a:ext>
            </a:extLst>
          </p:cNvPr>
          <p:cNvSpPr txBox="1"/>
          <p:nvPr/>
        </p:nvSpPr>
        <p:spPr>
          <a:xfrm>
            <a:off x="1" y="309616"/>
            <a:ext cx="12821054" cy="646331"/>
          </a:xfrm>
          <a:prstGeom prst="rect">
            <a:avLst/>
          </a:prstGeom>
          <a:noFill/>
        </p:spPr>
        <p:txBody>
          <a:bodyPr wrap="square" rtlCol="0">
            <a:spAutoFit/>
          </a:bodyPr>
          <a:lstStyle>
            <a:defPPr>
              <a:defRPr lang="en-US"/>
            </a:defPPr>
            <a:lvl1pPr algn="ctr">
              <a:defRPr sz="5400" b="1">
                <a:gradFill>
                  <a:gsLst>
                    <a:gs pos="0">
                      <a:srgbClr val="33CC33"/>
                    </a:gs>
                    <a:gs pos="74000">
                      <a:srgbClr val="66FF33"/>
                    </a:gs>
                    <a:gs pos="83000">
                      <a:srgbClr val="00B050"/>
                    </a:gs>
                    <a:gs pos="100000">
                      <a:srgbClr val="66FF33"/>
                    </a:gs>
                  </a:gsLst>
                  <a:lin ang="5400000" scaled="1"/>
                </a:gradFill>
              </a:defRPr>
            </a:lvl1pPr>
          </a:lstStyle>
          <a:p>
            <a:r>
              <a:rPr lang="en-US" sz="3600" dirty="0">
                <a:solidFill>
                  <a:srgbClr val="116937"/>
                </a:solidFill>
                <a:latin typeface="Times New Roman" panose="02020603050405020304" pitchFamily="18" charset="0"/>
                <a:cs typeface="Times New Roman" panose="02020603050405020304" pitchFamily="18" charset="0"/>
              </a:rPr>
              <a:t>PRODUCTS GALLERY</a:t>
            </a:r>
          </a:p>
        </p:txBody>
      </p:sp>
      <p:sp>
        <p:nvSpPr>
          <p:cNvPr id="20" name="TextBox 19">
            <a:extLst>
              <a:ext uri="{FF2B5EF4-FFF2-40B4-BE49-F238E27FC236}">
                <a16:creationId xmlns="" xmlns:a16="http://schemas.microsoft.com/office/drawing/2014/main" id="{2E06C7E7-6CD3-4730-9E5C-EE43332B5917}"/>
              </a:ext>
            </a:extLst>
          </p:cNvPr>
          <p:cNvSpPr txBox="1"/>
          <p:nvPr/>
        </p:nvSpPr>
        <p:spPr>
          <a:xfrm>
            <a:off x="4429112" y="1838243"/>
            <a:ext cx="3962831" cy="523220"/>
          </a:xfrm>
          <a:prstGeom prst="rect">
            <a:avLst/>
          </a:prstGeom>
          <a:noFill/>
        </p:spPr>
        <p:txBody>
          <a:bodyPr wrap="square" rtlCol="0">
            <a:spAutoFit/>
          </a:bodyPr>
          <a:lstStyle/>
          <a:p>
            <a:pPr algn="ctr"/>
            <a:r>
              <a:rPr lang="en-US" sz="2800" b="1" dirty="0" smtClean="0">
                <a:solidFill>
                  <a:srgbClr val="116937"/>
                </a:solidFill>
                <a:latin typeface="Times New Roman" panose="02020603050405020304" pitchFamily="18" charset="0"/>
                <a:cs typeface="Times New Roman" panose="02020603050405020304" pitchFamily="18" charset="0"/>
              </a:rPr>
              <a:t>Model :  Ford Eco </a:t>
            </a:r>
            <a:r>
              <a:rPr lang="en-US" sz="2800" b="1" dirty="0">
                <a:solidFill>
                  <a:srgbClr val="116937"/>
                </a:solidFill>
                <a:latin typeface="Times New Roman" panose="02020603050405020304" pitchFamily="18" charset="0"/>
                <a:cs typeface="Times New Roman" panose="02020603050405020304" pitchFamily="18" charset="0"/>
              </a:rPr>
              <a:t>Sport</a:t>
            </a:r>
          </a:p>
        </p:txBody>
      </p:sp>
    </p:spTree>
    <p:extLst>
      <p:ext uri="{BB962C8B-B14F-4D97-AF65-F5344CB8AC3E}">
        <p14:creationId xmlns:p14="http://schemas.microsoft.com/office/powerpoint/2010/main" val="22243194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ia-seltos-default">
            <a:extLst>
              <a:ext uri="{FF2B5EF4-FFF2-40B4-BE49-F238E27FC236}">
                <a16:creationId xmlns="" xmlns:a16="http://schemas.microsoft.com/office/drawing/2014/main" id="{9744C62D-61C5-4675-A72F-EF5E5C5E1F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1477" y="2806336"/>
            <a:ext cx="5320030" cy="2992755"/>
          </a:xfrm>
          <a:prstGeom prst="rect">
            <a:avLst/>
          </a:prstGeom>
        </p:spPr>
      </p:pic>
      <p:sp>
        <p:nvSpPr>
          <p:cNvPr id="5" name="TextBox 4">
            <a:extLst>
              <a:ext uri="{FF2B5EF4-FFF2-40B4-BE49-F238E27FC236}">
                <a16:creationId xmlns="" xmlns:a16="http://schemas.microsoft.com/office/drawing/2014/main" id="{0A848510-3D07-4925-826B-E690E12636D4}"/>
              </a:ext>
            </a:extLst>
          </p:cNvPr>
          <p:cNvSpPr txBox="1"/>
          <p:nvPr/>
        </p:nvSpPr>
        <p:spPr>
          <a:xfrm>
            <a:off x="1" y="309616"/>
            <a:ext cx="12821054" cy="646331"/>
          </a:xfrm>
          <a:prstGeom prst="rect">
            <a:avLst/>
          </a:prstGeom>
          <a:noFill/>
        </p:spPr>
        <p:txBody>
          <a:bodyPr wrap="square" rtlCol="0">
            <a:spAutoFit/>
          </a:bodyPr>
          <a:lstStyle>
            <a:defPPr>
              <a:defRPr lang="en-US"/>
            </a:defPPr>
            <a:lvl1pPr algn="ctr">
              <a:defRPr sz="5400" b="1">
                <a:gradFill>
                  <a:gsLst>
                    <a:gs pos="0">
                      <a:srgbClr val="33CC33"/>
                    </a:gs>
                    <a:gs pos="74000">
                      <a:srgbClr val="66FF33"/>
                    </a:gs>
                    <a:gs pos="83000">
                      <a:srgbClr val="00B050"/>
                    </a:gs>
                    <a:gs pos="100000">
                      <a:srgbClr val="66FF33"/>
                    </a:gs>
                  </a:gsLst>
                  <a:lin ang="5400000" scaled="1"/>
                </a:gradFill>
              </a:defRPr>
            </a:lvl1pPr>
          </a:lstStyle>
          <a:p>
            <a:r>
              <a:rPr lang="en-US" sz="3600" dirty="0">
                <a:solidFill>
                  <a:srgbClr val="116937"/>
                </a:solidFill>
                <a:latin typeface="Times New Roman" panose="02020603050405020304" pitchFamily="18" charset="0"/>
                <a:cs typeface="Times New Roman" panose="02020603050405020304" pitchFamily="18" charset="0"/>
              </a:rPr>
              <a:t>PRODUCTS GALLERY</a:t>
            </a:r>
          </a:p>
        </p:txBody>
      </p:sp>
      <p:pic>
        <p:nvPicPr>
          <p:cNvPr id="6" name="Picture 5" descr="IMG-20200107-WA0019">
            <a:extLst>
              <a:ext uri="{FF2B5EF4-FFF2-40B4-BE49-F238E27FC236}">
                <a16:creationId xmlns="" xmlns:a16="http://schemas.microsoft.com/office/drawing/2014/main" id="{60F55CED-502A-4DD3-8421-E8566B36BD7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6200000">
            <a:off x="1616451" y="1075838"/>
            <a:ext cx="542440" cy="2434961"/>
          </a:xfrm>
          <a:prstGeom prst="rect">
            <a:avLst/>
          </a:prstGeom>
        </p:spPr>
      </p:pic>
      <p:pic>
        <p:nvPicPr>
          <p:cNvPr id="8" name="Picture 7" descr="IMG-20200107-WA0017">
            <a:extLst>
              <a:ext uri="{FF2B5EF4-FFF2-40B4-BE49-F238E27FC236}">
                <a16:creationId xmlns="" xmlns:a16="http://schemas.microsoft.com/office/drawing/2014/main" id="{380A6B84-A603-4090-B14D-55E83F993E8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5400000">
            <a:off x="3752870" y="3504104"/>
            <a:ext cx="639282" cy="6868266"/>
          </a:xfrm>
          <a:prstGeom prst="rect">
            <a:avLst/>
          </a:prstGeom>
        </p:spPr>
      </p:pic>
      <p:pic>
        <p:nvPicPr>
          <p:cNvPr id="9" name="Picture 8" descr="IMG-20200107-WA0016">
            <a:extLst>
              <a:ext uri="{FF2B5EF4-FFF2-40B4-BE49-F238E27FC236}">
                <a16:creationId xmlns="" xmlns:a16="http://schemas.microsoft.com/office/drawing/2014/main" id="{E9FA6162-6275-417D-81D8-E085F3268E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2908752" y="3226563"/>
            <a:ext cx="779282" cy="5320030"/>
          </a:xfrm>
          <a:prstGeom prst="rect">
            <a:avLst/>
          </a:prstGeom>
        </p:spPr>
      </p:pic>
      <p:pic>
        <p:nvPicPr>
          <p:cNvPr id="10" name="Picture 9" descr="IMG-20200107-WA0013">
            <a:extLst>
              <a:ext uri="{FF2B5EF4-FFF2-40B4-BE49-F238E27FC236}">
                <a16:creationId xmlns="" xmlns:a16="http://schemas.microsoft.com/office/drawing/2014/main" id="{F53E1EF1-8A1E-47F3-AAD9-60A8ED2342F1}"/>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200000">
            <a:off x="2049528" y="1732161"/>
            <a:ext cx="685934" cy="3444610"/>
          </a:xfrm>
          <a:prstGeom prst="rect">
            <a:avLst/>
          </a:prstGeom>
        </p:spPr>
      </p:pic>
      <p:pic>
        <p:nvPicPr>
          <p:cNvPr id="11" name="Picture 10" descr="IMG-20200107-WA0014">
            <a:extLst>
              <a:ext uri="{FF2B5EF4-FFF2-40B4-BE49-F238E27FC236}">
                <a16:creationId xmlns="" xmlns:a16="http://schemas.microsoft.com/office/drawing/2014/main" id="{59344F4C-5AB7-4AC5-95C6-7FCD8A70485A}"/>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rot="16200000">
            <a:off x="2047473" y="2871815"/>
            <a:ext cx="905463" cy="3660027"/>
          </a:xfrm>
          <a:prstGeom prst="rect">
            <a:avLst/>
          </a:prstGeom>
        </p:spPr>
      </p:pic>
      <p:sp>
        <p:nvSpPr>
          <p:cNvPr id="12" name="TextBox 11">
            <a:extLst>
              <a:ext uri="{FF2B5EF4-FFF2-40B4-BE49-F238E27FC236}">
                <a16:creationId xmlns="" xmlns:a16="http://schemas.microsoft.com/office/drawing/2014/main" id="{8B3F019D-AC06-41AD-89EB-5AAA8D1A079A}"/>
              </a:ext>
            </a:extLst>
          </p:cNvPr>
          <p:cNvSpPr txBox="1"/>
          <p:nvPr/>
        </p:nvSpPr>
        <p:spPr>
          <a:xfrm>
            <a:off x="853595" y="7856255"/>
            <a:ext cx="6522412" cy="492443"/>
          </a:xfrm>
          <a:prstGeom prst="rect">
            <a:avLst/>
          </a:prstGeom>
          <a:noFill/>
        </p:spPr>
        <p:txBody>
          <a:bodyPr wrap="square" rtlCol="0">
            <a:spAutoFit/>
          </a:bodyPr>
          <a:lstStyle/>
          <a:p>
            <a:pPr algn="ctr"/>
            <a:r>
              <a:rPr lang="en-US" sz="2600" b="1" dirty="0" smtClean="0">
                <a:solidFill>
                  <a:srgbClr val="116937"/>
                </a:solidFill>
                <a:latin typeface="Times New Roman" panose="02020603050405020304" pitchFamily="18" charset="0"/>
                <a:cs typeface="Times New Roman" panose="02020603050405020304" pitchFamily="18" charset="0"/>
              </a:rPr>
              <a:t>Molding </a:t>
            </a:r>
            <a:r>
              <a:rPr lang="en-US" sz="2600" b="1" dirty="0">
                <a:solidFill>
                  <a:srgbClr val="116937"/>
                </a:solidFill>
                <a:latin typeface="Times New Roman" panose="02020603050405020304" pitchFamily="18" charset="0"/>
                <a:cs typeface="Times New Roman" panose="02020603050405020304" pitchFamily="18" charset="0"/>
              </a:rPr>
              <a:t>, Garnish , Skid Plate</a:t>
            </a:r>
          </a:p>
        </p:txBody>
      </p:sp>
      <p:sp>
        <p:nvSpPr>
          <p:cNvPr id="13" name="TextBox 12">
            <a:extLst>
              <a:ext uri="{FF2B5EF4-FFF2-40B4-BE49-F238E27FC236}">
                <a16:creationId xmlns="" xmlns:a16="http://schemas.microsoft.com/office/drawing/2014/main" id="{975E7A9F-2968-42BC-800B-3C9ED17E8CB5}"/>
              </a:ext>
            </a:extLst>
          </p:cNvPr>
          <p:cNvSpPr txBox="1"/>
          <p:nvPr/>
        </p:nvSpPr>
        <p:spPr>
          <a:xfrm>
            <a:off x="8312227" y="7856255"/>
            <a:ext cx="3839519" cy="492443"/>
          </a:xfrm>
          <a:prstGeom prst="rect">
            <a:avLst/>
          </a:prstGeom>
          <a:noFill/>
        </p:spPr>
        <p:txBody>
          <a:bodyPr wrap="square" rtlCol="0">
            <a:spAutoFit/>
          </a:bodyPr>
          <a:lstStyle/>
          <a:p>
            <a:pPr algn="ctr"/>
            <a:r>
              <a:rPr lang="en-US" sz="2600" b="1" dirty="0">
                <a:solidFill>
                  <a:srgbClr val="116937"/>
                </a:solidFill>
                <a:latin typeface="Times New Roman" panose="02020603050405020304" pitchFamily="18" charset="0"/>
                <a:cs typeface="Times New Roman" panose="02020603050405020304" pitchFamily="18" charset="0"/>
              </a:rPr>
              <a:t>Cluster Facia , RR Panel</a:t>
            </a:r>
          </a:p>
        </p:txBody>
      </p:sp>
      <p:pic>
        <p:nvPicPr>
          <p:cNvPr id="15" name="Picture 14" descr="WhatsApp Image 2019-09-17 at 3.28.58 PM">
            <a:extLst>
              <a:ext uri="{FF2B5EF4-FFF2-40B4-BE49-F238E27FC236}">
                <a16:creationId xmlns="" xmlns:a16="http://schemas.microsoft.com/office/drawing/2014/main" id="{D78EC067-D0A7-4E66-85C4-030CE884D587}"/>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rot="10800000" flipH="1">
            <a:off x="9199960" y="2312389"/>
            <a:ext cx="3049172" cy="1598218"/>
          </a:xfrm>
          <a:prstGeom prst="rect">
            <a:avLst/>
          </a:prstGeom>
        </p:spPr>
      </p:pic>
      <p:pic>
        <p:nvPicPr>
          <p:cNvPr id="16" name="Picture 15" descr="WhatsApp Image 2019-09-17 at 3.29.03 PM">
            <a:extLst>
              <a:ext uri="{FF2B5EF4-FFF2-40B4-BE49-F238E27FC236}">
                <a16:creationId xmlns="" xmlns:a16="http://schemas.microsoft.com/office/drawing/2014/main" id="{5CDCC428-05E4-4B7C-BB35-6761DA83F26C}"/>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flipH="1">
            <a:off x="8976999" y="6020822"/>
            <a:ext cx="3272133" cy="1003393"/>
          </a:xfrm>
          <a:prstGeom prst="rect">
            <a:avLst/>
          </a:prstGeom>
        </p:spPr>
      </p:pic>
      <p:sp>
        <p:nvSpPr>
          <p:cNvPr id="18" name="TextBox 17">
            <a:extLst>
              <a:ext uri="{FF2B5EF4-FFF2-40B4-BE49-F238E27FC236}">
                <a16:creationId xmlns="" xmlns:a16="http://schemas.microsoft.com/office/drawing/2014/main" id="{F1A68AD2-A319-4468-9435-5E99B30D99B0}"/>
              </a:ext>
            </a:extLst>
          </p:cNvPr>
          <p:cNvSpPr txBox="1"/>
          <p:nvPr/>
        </p:nvSpPr>
        <p:spPr>
          <a:xfrm>
            <a:off x="4031468" y="1537500"/>
            <a:ext cx="4610599" cy="523220"/>
          </a:xfrm>
          <a:prstGeom prst="rect">
            <a:avLst/>
          </a:prstGeom>
          <a:noFill/>
        </p:spPr>
        <p:txBody>
          <a:bodyPr wrap="square" rtlCol="0">
            <a:spAutoFit/>
          </a:bodyPr>
          <a:lstStyle/>
          <a:p>
            <a:pPr algn="ctr"/>
            <a:r>
              <a:rPr lang="en-US" sz="2800" b="1" dirty="0">
                <a:solidFill>
                  <a:srgbClr val="116937"/>
                </a:solidFill>
                <a:latin typeface="Times New Roman" panose="02020603050405020304" pitchFamily="18" charset="0"/>
                <a:cs typeface="Times New Roman" panose="02020603050405020304" pitchFamily="18" charset="0"/>
              </a:rPr>
              <a:t>Model </a:t>
            </a:r>
            <a:r>
              <a:rPr lang="en-US" sz="2800" b="1" dirty="0" smtClean="0">
                <a:solidFill>
                  <a:srgbClr val="116937"/>
                </a:solidFill>
                <a:latin typeface="Times New Roman" panose="02020603050405020304" pitchFamily="18" charset="0"/>
                <a:cs typeface="Times New Roman" panose="02020603050405020304" pitchFamily="18" charset="0"/>
              </a:rPr>
              <a:t>: KIA </a:t>
            </a:r>
            <a:r>
              <a:rPr lang="en-US" sz="2800" b="1" dirty="0" err="1" smtClean="0">
                <a:solidFill>
                  <a:srgbClr val="116937"/>
                </a:solidFill>
                <a:latin typeface="Times New Roman" panose="02020603050405020304" pitchFamily="18" charset="0"/>
                <a:cs typeface="Times New Roman" panose="02020603050405020304" pitchFamily="18" charset="0"/>
              </a:rPr>
              <a:t>Seltos</a:t>
            </a:r>
            <a:endParaRPr lang="en-US" sz="2800" b="1" dirty="0">
              <a:solidFill>
                <a:srgbClr val="11693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6612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EDFF60B4-FB13-4565-905F-A1A091E82F37}"/>
              </a:ext>
            </a:extLst>
          </p:cNvPr>
          <p:cNvSpPr txBox="1"/>
          <p:nvPr/>
        </p:nvSpPr>
        <p:spPr>
          <a:xfrm>
            <a:off x="1" y="309616"/>
            <a:ext cx="12821054" cy="646331"/>
          </a:xfrm>
          <a:prstGeom prst="rect">
            <a:avLst/>
          </a:prstGeom>
          <a:noFill/>
        </p:spPr>
        <p:txBody>
          <a:bodyPr wrap="square" rtlCol="0">
            <a:spAutoFit/>
          </a:bodyPr>
          <a:lstStyle>
            <a:defPPr>
              <a:defRPr lang="en-US"/>
            </a:defPPr>
            <a:lvl1pPr algn="ctr">
              <a:defRPr sz="5400" b="1">
                <a:gradFill>
                  <a:gsLst>
                    <a:gs pos="0">
                      <a:srgbClr val="33CC33"/>
                    </a:gs>
                    <a:gs pos="74000">
                      <a:srgbClr val="66FF33"/>
                    </a:gs>
                    <a:gs pos="83000">
                      <a:srgbClr val="00B050"/>
                    </a:gs>
                    <a:gs pos="100000">
                      <a:srgbClr val="66FF33"/>
                    </a:gs>
                  </a:gsLst>
                  <a:lin ang="5400000" scaled="1"/>
                </a:gradFill>
              </a:defRPr>
            </a:lvl1pPr>
          </a:lstStyle>
          <a:p>
            <a:r>
              <a:rPr lang="en-US" sz="3600" dirty="0">
                <a:solidFill>
                  <a:srgbClr val="116937"/>
                </a:solidFill>
                <a:latin typeface="Times New Roman" panose="02020603050405020304" pitchFamily="18" charset="0"/>
                <a:cs typeface="Times New Roman" panose="02020603050405020304" pitchFamily="18" charset="0"/>
              </a:rPr>
              <a:t>PRODUCTS GALLERY</a:t>
            </a:r>
          </a:p>
        </p:txBody>
      </p:sp>
      <p:pic>
        <p:nvPicPr>
          <p:cNvPr id="10" name="Picture 9" descr="IMG-20200107-WA0017">
            <a:extLst>
              <a:ext uri="{FF2B5EF4-FFF2-40B4-BE49-F238E27FC236}">
                <a16:creationId xmlns="" xmlns:a16="http://schemas.microsoft.com/office/drawing/2014/main" id="{3B055A86-80D3-4CEA-8C59-C3FB97D1313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771" t="18024" r="5430" b="16961"/>
          <a:stretch/>
        </p:blipFill>
        <p:spPr>
          <a:xfrm>
            <a:off x="417654" y="5867156"/>
            <a:ext cx="4645152" cy="1519436"/>
          </a:xfrm>
          <a:prstGeom prst="rect">
            <a:avLst/>
          </a:prstGeom>
        </p:spPr>
      </p:pic>
      <p:pic>
        <p:nvPicPr>
          <p:cNvPr id="11" name="Picture 10" descr="front-left-side-47">
            <a:extLst>
              <a:ext uri="{FF2B5EF4-FFF2-40B4-BE49-F238E27FC236}">
                <a16:creationId xmlns="" xmlns:a16="http://schemas.microsoft.com/office/drawing/2014/main" id="{44FB343A-073F-42FD-AEFB-69E17DAF74A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96190" y="2499326"/>
            <a:ext cx="4666616" cy="2524433"/>
          </a:xfrm>
          <a:prstGeom prst="rect">
            <a:avLst/>
          </a:prstGeom>
        </p:spPr>
      </p:pic>
      <p:sp>
        <p:nvSpPr>
          <p:cNvPr id="12" name="TextBox 11">
            <a:extLst>
              <a:ext uri="{FF2B5EF4-FFF2-40B4-BE49-F238E27FC236}">
                <a16:creationId xmlns="" xmlns:a16="http://schemas.microsoft.com/office/drawing/2014/main" id="{F1A68AD2-A319-4468-9435-5E99B30D99B0}"/>
              </a:ext>
            </a:extLst>
          </p:cNvPr>
          <p:cNvSpPr txBox="1"/>
          <p:nvPr/>
        </p:nvSpPr>
        <p:spPr>
          <a:xfrm>
            <a:off x="396190" y="1733300"/>
            <a:ext cx="4610599" cy="523220"/>
          </a:xfrm>
          <a:prstGeom prst="rect">
            <a:avLst/>
          </a:prstGeom>
          <a:noFill/>
        </p:spPr>
        <p:txBody>
          <a:bodyPr wrap="square" rtlCol="0">
            <a:spAutoFit/>
          </a:bodyPr>
          <a:lstStyle/>
          <a:p>
            <a:pPr algn="ctr"/>
            <a:r>
              <a:rPr lang="en-US" sz="2800" b="1" dirty="0">
                <a:solidFill>
                  <a:srgbClr val="116937"/>
                </a:solidFill>
                <a:latin typeface="Times New Roman" panose="02020603050405020304" pitchFamily="18" charset="0"/>
                <a:cs typeface="Times New Roman" panose="02020603050405020304" pitchFamily="18" charset="0"/>
              </a:rPr>
              <a:t>Model </a:t>
            </a:r>
            <a:r>
              <a:rPr lang="en-US" sz="2800" b="1" dirty="0" smtClean="0">
                <a:solidFill>
                  <a:srgbClr val="116937"/>
                </a:solidFill>
                <a:latin typeface="Times New Roman" panose="02020603050405020304" pitchFamily="18" charset="0"/>
                <a:cs typeface="Times New Roman" panose="02020603050405020304" pitchFamily="18" charset="0"/>
              </a:rPr>
              <a:t>: Hyundai Aura</a:t>
            </a:r>
            <a:endParaRPr lang="en-US" sz="2800" b="1" dirty="0">
              <a:solidFill>
                <a:srgbClr val="116937"/>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 xmlns:a16="http://schemas.microsoft.com/office/drawing/2014/main" id="{F1A68AD2-A319-4468-9435-5E99B30D99B0}"/>
              </a:ext>
            </a:extLst>
          </p:cNvPr>
          <p:cNvSpPr txBox="1"/>
          <p:nvPr/>
        </p:nvSpPr>
        <p:spPr>
          <a:xfrm>
            <a:off x="547397" y="8107195"/>
            <a:ext cx="4610599" cy="492443"/>
          </a:xfrm>
          <a:prstGeom prst="rect">
            <a:avLst/>
          </a:prstGeom>
          <a:noFill/>
        </p:spPr>
        <p:txBody>
          <a:bodyPr wrap="square" rtlCol="0">
            <a:spAutoFit/>
          </a:bodyPr>
          <a:lstStyle/>
          <a:p>
            <a:pPr algn="ctr"/>
            <a:r>
              <a:rPr lang="en-US" sz="2600" b="1" dirty="0" smtClean="0">
                <a:solidFill>
                  <a:srgbClr val="116937"/>
                </a:solidFill>
                <a:latin typeface="Times New Roman" panose="02020603050405020304" pitchFamily="18" charset="0"/>
                <a:cs typeface="Times New Roman" panose="02020603050405020304" pitchFamily="18" charset="0"/>
              </a:rPr>
              <a:t>Radiator Grill Assembly</a:t>
            </a:r>
            <a:endParaRPr lang="en-US" sz="2600" b="1" dirty="0">
              <a:solidFill>
                <a:srgbClr val="116937"/>
              </a:solidFill>
              <a:latin typeface="Times New Roman" panose="02020603050405020304" pitchFamily="18" charset="0"/>
              <a:cs typeface="Times New Roman" panose="02020603050405020304" pitchFamily="18" charset="0"/>
            </a:endParaRPr>
          </a:p>
        </p:txBody>
      </p:sp>
      <p:pic>
        <p:nvPicPr>
          <p:cNvPr id="7" name="Picture 10" descr="http://image3.mouthshut.com/images/ImagesR/2012/7/Renault-Duster-925643683-8482722-2.jpg">
            <a:extLst>
              <a:ext uri="{FF2B5EF4-FFF2-40B4-BE49-F238E27FC236}">
                <a16:creationId xmlns="" xmlns:a16="http://schemas.microsoft.com/office/drawing/2014/main" id="{B851FF91-522C-4FE0-832C-8B85F756760F}"/>
              </a:ext>
            </a:extLst>
          </p:cNvPr>
          <p:cNvPicPr>
            <a:picLocks noChangeAspect="1" noChangeArrowheads="1"/>
          </p:cNvPicPr>
          <p:nvPr/>
        </p:nvPicPr>
        <p:blipFill>
          <a:blip r:embed="rId4" cstate="email"/>
          <a:srcRect/>
          <a:stretch>
            <a:fillRect/>
          </a:stretch>
        </p:blipFill>
        <p:spPr bwMode="auto">
          <a:xfrm>
            <a:off x="6614727" y="2511966"/>
            <a:ext cx="4628644" cy="33336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a:extLst>
              <a:ext uri="{FF2B5EF4-FFF2-40B4-BE49-F238E27FC236}">
                <a16:creationId xmlns="" xmlns:a16="http://schemas.microsoft.com/office/drawing/2014/main" id="{26755E5F-3A9D-460C-964E-DC79624FFE2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6200000" flipV="1">
            <a:off x="6583307" y="6821469"/>
            <a:ext cx="1964624" cy="606828"/>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 xmlns:a16="http://schemas.microsoft.com/office/drawing/2014/main" id="{90B057FE-9AB0-486F-8D03-1929306FDCE6}"/>
              </a:ext>
            </a:extLst>
          </p:cNvPr>
          <p:cNvPicPr>
            <a:picLocks noChangeAspect="1" noChangeArrowheads="1"/>
          </p:cNvPicPr>
          <p:nvPr/>
        </p:nvPicPr>
        <p:blipFill>
          <a:blip r:embed="rId6" cstate="email"/>
          <a:srcRect/>
          <a:stretch>
            <a:fillRect/>
          </a:stretch>
        </p:blipFill>
        <p:spPr bwMode="auto">
          <a:xfrm rot="5400000" flipV="1">
            <a:off x="9300372" y="6802535"/>
            <a:ext cx="1969809" cy="639516"/>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 xmlns:a16="http://schemas.microsoft.com/office/drawing/2014/main" id="{8B0D2F39-A99B-4AB1-93B9-521102B38F28}"/>
              </a:ext>
            </a:extLst>
          </p:cNvPr>
          <p:cNvPicPr>
            <a:picLocks noChangeAspect="1" noChangeArrowheads="1"/>
          </p:cNvPicPr>
          <p:nvPr/>
        </p:nvPicPr>
        <p:blipFill>
          <a:blip r:embed="rId7" cstate="screen"/>
          <a:srcRect/>
          <a:stretch>
            <a:fillRect/>
          </a:stretch>
        </p:blipFill>
        <p:spPr bwMode="auto">
          <a:xfrm rot="16200000">
            <a:off x="7959657" y="6689271"/>
            <a:ext cx="1969805" cy="866043"/>
          </a:xfrm>
          <a:prstGeom prst="rect">
            <a:avLst/>
          </a:prstGeom>
          <a:ln w="38100" cap="sq">
            <a:solidFill>
              <a:schemeClr val="bg2">
                <a:lumMod val="90000"/>
              </a:schemeClr>
            </a:solidFill>
            <a:prstDash val="solid"/>
            <a:miter lim="800000"/>
          </a:ln>
          <a:effectLst>
            <a:outerShdw blurRad="50800" dist="38100" dir="2700000" algn="tl" rotWithShape="0">
              <a:srgbClr val="000000">
                <a:alpha val="43000"/>
              </a:srgbClr>
            </a:outerShdw>
          </a:effectLst>
        </p:spPr>
      </p:pic>
      <p:cxnSp>
        <p:nvCxnSpPr>
          <p:cNvPr id="16" name="Straight Arrow Connector 15">
            <a:extLst>
              <a:ext uri="{FF2B5EF4-FFF2-40B4-BE49-F238E27FC236}">
                <a16:creationId xmlns="" xmlns:a16="http://schemas.microsoft.com/office/drawing/2014/main" id="{78970B2C-195E-423B-B20E-B787150E9F47}"/>
              </a:ext>
            </a:extLst>
          </p:cNvPr>
          <p:cNvCxnSpPr>
            <a:stCxn id="9" idx="3"/>
          </p:cNvCxnSpPr>
          <p:nvPr/>
        </p:nvCxnSpPr>
        <p:spPr>
          <a:xfrm flipV="1">
            <a:off x="7565619" y="5396047"/>
            <a:ext cx="1476535" cy="74652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7" name="Straight Arrow Connector 16">
            <a:extLst>
              <a:ext uri="{FF2B5EF4-FFF2-40B4-BE49-F238E27FC236}">
                <a16:creationId xmlns="" xmlns:a16="http://schemas.microsoft.com/office/drawing/2014/main" id="{9FDB0F66-F94D-4F20-B9EE-EF9B22E635B0}"/>
              </a:ext>
            </a:extLst>
          </p:cNvPr>
          <p:cNvCxnSpPr>
            <a:stCxn id="15" idx="3"/>
          </p:cNvCxnSpPr>
          <p:nvPr/>
        </p:nvCxnSpPr>
        <p:spPr>
          <a:xfrm flipV="1">
            <a:off x="8944560" y="4319329"/>
            <a:ext cx="1661652" cy="181806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8" name="Straight Arrow Connector 17">
            <a:extLst>
              <a:ext uri="{FF2B5EF4-FFF2-40B4-BE49-F238E27FC236}">
                <a16:creationId xmlns="" xmlns:a16="http://schemas.microsoft.com/office/drawing/2014/main" id="{BE10C199-ABC2-4175-82DA-43978DED0AD4}"/>
              </a:ext>
            </a:extLst>
          </p:cNvPr>
          <p:cNvCxnSpPr>
            <a:stCxn id="13" idx="1"/>
          </p:cNvCxnSpPr>
          <p:nvPr/>
        </p:nvCxnSpPr>
        <p:spPr>
          <a:xfrm flipV="1">
            <a:off x="10285277" y="3913345"/>
            <a:ext cx="349297" cy="222404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9" name="TextBox 18">
            <a:extLst>
              <a:ext uri="{FF2B5EF4-FFF2-40B4-BE49-F238E27FC236}">
                <a16:creationId xmlns="" xmlns:a16="http://schemas.microsoft.com/office/drawing/2014/main" id="{2E06C7E7-6CD3-4730-9E5C-EE43332B5917}"/>
              </a:ext>
            </a:extLst>
          </p:cNvPr>
          <p:cNvSpPr txBox="1"/>
          <p:nvPr/>
        </p:nvSpPr>
        <p:spPr>
          <a:xfrm>
            <a:off x="7117314" y="1726225"/>
            <a:ext cx="3962831" cy="523220"/>
          </a:xfrm>
          <a:prstGeom prst="rect">
            <a:avLst/>
          </a:prstGeom>
          <a:noFill/>
        </p:spPr>
        <p:txBody>
          <a:bodyPr wrap="square" rtlCol="0">
            <a:spAutoFit/>
          </a:bodyPr>
          <a:lstStyle/>
          <a:p>
            <a:pPr algn="ctr"/>
            <a:r>
              <a:rPr lang="en-US" sz="2800" b="1" dirty="0" smtClean="0">
                <a:solidFill>
                  <a:srgbClr val="116937"/>
                </a:solidFill>
                <a:latin typeface="Times New Roman" panose="02020603050405020304" pitchFamily="18" charset="0"/>
                <a:cs typeface="Times New Roman" panose="02020603050405020304" pitchFamily="18" charset="0"/>
              </a:rPr>
              <a:t>Model :  Renault Duster</a:t>
            </a:r>
            <a:endParaRPr lang="en-US" sz="2800" b="1" dirty="0">
              <a:solidFill>
                <a:srgbClr val="116937"/>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 xmlns:a16="http://schemas.microsoft.com/office/drawing/2014/main" id="{5ECD4BF6-6795-4105-BF75-F5A4A3395527}"/>
              </a:ext>
            </a:extLst>
          </p:cNvPr>
          <p:cNvSpPr txBox="1"/>
          <p:nvPr/>
        </p:nvSpPr>
        <p:spPr>
          <a:xfrm>
            <a:off x="6613565" y="8237213"/>
            <a:ext cx="4857178" cy="492443"/>
          </a:xfrm>
          <a:prstGeom prst="rect">
            <a:avLst/>
          </a:prstGeom>
          <a:noFill/>
        </p:spPr>
        <p:txBody>
          <a:bodyPr wrap="square" rtlCol="0">
            <a:spAutoFit/>
          </a:bodyPr>
          <a:lstStyle/>
          <a:p>
            <a:pPr algn="ctr"/>
            <a:r>
              <a:rPr lang="en-US" sz="2600" b="1" dirty="0" smtClean="0">
                <a:solidFill>
                  <a:srgbClr val="116937"/>
                </a:solidFill>
                <a:latin typeface="Times New Roman" panose="02020603050405020304" pitchFamily="18" charset="0"/>
                <a:cs typeface="Times New Roman" panose="02020603050405020304" pitchFamily="18" charset="0"/>
              </a:rPr>
              <a:t>Door </a:t>
            </a:r>
            <a:r>
              <a:rPr lang="en-US" sz="2600" b="1" dirty="0">
                <a:solidFill>
                  <a:srgbClr val="116937"/>
                </a:solidFill>
                <a:latin typeface="Times New Roman" panose="02020603050405020304" pitchFamily="18" charset="0"/>
                <a:cs typeface="Times New Roman" panose="02020603050405020304" pitchFamily="18" charset="0"/>
              </a:rPr>
              <a:t>Handle &amp; Console Parts </a:t>
            </a:r>
          </a:p>
        </p:txBody>
      </p:sp>
    </p:spTree>
    <p:extLst>
      <p:ext uri="{BB962C8B-B14F-4D97-AF65-F5344CB8AC3E}">
        <p14:creationId xmlns:p14="http://schemas.microsoft.com/office/powerpoint/2010/main" val="39472488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 xmlns:a16="http://schemas.microsoft.com/office/drawing/2014/main" id="{ECEEA399-799E-48D8-8F56-3A9ABBDBA24A}"/>
              </a:ext>
            </a:extLst>
          </p:cNvPr>
          <p:cNvPicPr>
            <a:picLocks noChangeAspect="1" noChangeArrowheads="1"/>
          </p:cNvPicPr>
          <p:nvPr/>
        </p:nvPicPr>
        <p:blipFill>
          <a:blip r:embed="rId2" cstate="email">
            <a:duotone>
              <a:prstClr val="black"/>
              <a:schemeClr val="tx2">
                <a:tint val="45000"/>
                <a:satMod val="400000"/>
              </a:schemeClr>
            </a:duotone>
          </a:blip>
          <a:srcRect/>
          <a:stretch>
            <a:fillRect/>
          </a:stretch>
        </p:blipFill>
        <p:spPr bwMode="auto">
          <a:xfrm>
            <a:off x="1379614" y="1649833"/>
            <a:ext cx="3227152" cy="30366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4">
            <a:extLst>
              <a:ext uri="{FF2B5EF4-FFF2-40B4-BE49-F238E27FC236}">
                <a16:creationId xmlns="" xmlns:a16="http://schemas.microsoft.com/office/drawing/2014/main" id="{022D3984-9D39-484B-8E31-1A3CA1271956}"/>
              </a:ext>
            </a:extLst>
          </p:cNvPr>
          <p:cNvPicPr>
            <a:picLocks noChangeAspect="1" noChangeArrowheads="1"/>
          </p:cNvPicPr>
          <p:nvPr/>
        </p:nvPicPr>
        <p:blipFill>
          <a:blip r:embed="rId3" cstate="email">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7843504" y="1695900"/>
            <a:ext cx="3001562" cy="30366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5">
            <a:extLst>
              <a:ext uri="{FF2B5EF4-FFF2-40B4-BE49-F238E27FC236}">
                <a16:creationId xmlns="" xmlns:a16="http://schemas.microsoft.com/office/drawing/2014/main" id="{BF215712-58CE-4A37-8565-E56F5AB33C46}"/>
              </a:ext>
            </a:extLst>
          </p:cNvPr>
          <p:cNvPicPr>
            <a:picLocks noChangeAspect="1" noChangeArrowheads="1"/>
          </p:cNvPicPr>
          <p:nvPr/>
        </p:nvPicPr>
        <p:blipFill>
          <a:blip r:embed="rId4" cstate="email"/>
          <a:srcRect/>
          <a:stretch>
            <a:fillRect/>
          </a:stretch>
        </p:blipFill>
        <p:spPr bwMode="auto">
          <a:xfrm>
            <a:off x="1482869" y="5450062"/>
            <a:ext cx="3020642" cy="30366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Box 10">
            <a:extLst>
              <a:ext uri="{FF2B5EF4-FFF2-40B4-BE49-F238E27FC236}">
                <a16:creationId xmlns="" xmlns:a16="http://schemas.microsoft.com/office/drawing/2014/main" id="{F29FFC19-7372-49C7-B8E6-A75979D5B4A1}"/>
              </a:ext>
            </a:extLst>
          </p:cNvPr>
          <p:cNvSpPr txBox="1"/>
          <p:nvPr/>
        </p:nvSpPr>
        <p:spPr>
          <a:xfrm>
            <a:off x="7843504" y="8486696"/>
            <a:ext cx="3141673" cy="646331"/>
          </a:xfrm>
          <a:prstGeom prst="rect">
            <a:avLst/>
          </a:prstGeom>
          <a:noFill/>
        </p:spPr>
        <p:txBody>
          <a:bodyPr wrap="square" rtlCol="0">
            <a:spAutoFit/>
          </a:bodyPr>
          <a:lstStyle/>
          <a:p>
            <a:pPr algn="ctr"/>
            <a:r>
              <a:rPr lang="en-US" sz="2000" b="1" dirty="0" err="1">
                <a:solidFill>
                  <a:srgbClr val="116937"/>
                </a:solidFill>
                <a:latin typeface="Times New Roman" panose="02020603050405020304" pitchFamily="18" charset="0"/>
                <a:cs typeface="Times New Roman" panose="02020603050405020304" pitchFamily="18" charset="0"/>
              </a:rPr>
              <a:t>Lux</a:t>
            </a:r>
            <a:r>
              <a:rPr lang="en-US" sz="2000" b="1" dirty="0">
                <a:solidFill>
                  <a:srgbClr val="116937"/>
                </a:solidFill>
                <a:latin typeface="Times New Roman" panose="02020603050405020304" pitchFamily="18" charset="0"/>
                <a:cs typeface="Times New Roman" panose="02020603050405020304" pitchFamily="18" charset="0"/>
              </a:rPr>
              <a:t> Meter</a:t>
            </a:r>
          </a:p>
          <a:p>
            <a:pPr algn="ctr"/>
            <a:r>
              <a:rPr lang="en-US" sz="1600" dirty="0">
                <a:solidFill>
                  <a:srgbClr val="116937"/>
                </a:solidFill>
                <a:latin typeface="Times New Roman" panose="02020603050405020304" pitchFamily="18" charset="0"/>
                <a:cs typeface="Times New Roman" panose="02020603050405020304" pitchFamily="18" charset="0"/>
              </a:rPr>
              <a:t>To Check Light Intensity</a:t>
            </a:r>
          </a:p>
        </p:txBody>
      </p:sp>
      <p:pic>
        <p:nvPicPr>
          <p:cNvPr id="12" name="Picture 11" descr="Lux Meter.jpg">
            <a:extLst>
              <a:ext uri="{FF2B5EF4-FFF2-40B4-BE49-F238E27FC236}">
                <a16:creationId xmlns="" xmlns:a16="http://schemas.microsoft.com/office/drawing/2014/main" id="{F2ED01EE-BD3D-4366-B30E-9E98DF49C89E}"/>
              </a:ext>
            </a:extLst>
          </p:cNvPr>
          <p:cNvPicPr>
            <a:picLocks noChangeAspect="1"/>
          </p:cNvPicPr>
          <p:nvPr/>
        </p:nvPicPr>
        <p:blipFill>
          <a:blip r:embed="rId5" cstate="email"/>
          <a:stretch>
            <a:fillRect/>
          </a:stretch>
        </p:blipFill>
        <p:spPr>
          <a:xfrm>
            <a:off x="7843504" y="5521258"/>
            <a:ext cx="3001562" cy="29217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Box 12">
            <a:extLst>
              <a:ext uri="{FF2B5EF4-FFF2-40B4-BE49-F238E27FC236}">
                <a16:creationId xmlns="" xmlns:a16="http://schemas.microsoft.com/office/drawing/2014/main" id="{A42114C9-34E0-4AD3-9539-3A479359506D}"/>
              </a:ext>
            </a:extLst>
          </p:cNvPr>
          <p:cNvSpPr txBox="1"/>
          <p:nvPr/>
        </p:nvSpPr>
        <p:spPr>
          <a:xfrm>
            <a:off x="7072733" y="4803731"/>
            <a:ext cx="4376570" cy="646331"/>
          </a:xfrm>
          <a:prstGeom prst="rect">
            <a:avLst/>
          </a:prstGeom>
          <a:noFill/>
        </p:spPr>
        <p:txBody>
          <a:bodyPr wrap="square" rtlCol="0">
            <a:spAutoFit/>
          </a:bodyPr>
          <a:lstStyle/>
          <a:p>
            <a:pPr algn="ctr"/>
            <a:r>
              <a:rPr lang="en-US" sz="2000" b="1" dirty="0">
                <a:solidFill>
                  <a:srgbClr val="116937"/>
                </a:solidFill>
                <a:latin typeface="Times New Roman" panose="02020603050405020304" pitchFamily="18" charset="0"/>
                <a:cs typeface="Times New Roman" panose="02020603050405020304" pitchFamily="18" charset="0"/>
              </a:rPr>
              <a:t>Muffle Furnace</a:t>
            </a:r>
          </a:p>
          <a:p>
            <a:pPr algn="ctr"/>
            <a:r>
              <a:rPr lang="en-US" sz="1600" dirty="0">
                <a:solidFill>
                  <a:srgbClr val="116937"/>
                </a:solidFill>
                <a:latin typeface="Times New Roman" panose="02020603050405020304" pitchFamily="18" charset="0"/>
                <a:cs typeface="Times New Roman" panose="02020603050405020304" pitchFamily="18" charset="0"/>
              </a:rPr>
              <a:t>To Check filler content in Plastic RM</a:t>
            </a:r>
          </a:p>
        </p:txBody>
      </p:sp>
      <p:sp>
        <p:nvSpPr>
          <p:cNvPr id="14" name="TextBox 13">
            <a:extLst>
              <a:ext uri="{FF2B5EF4-FFF2-40B4-BE49-F238E27FC236}">
                <a16:creationId xmlns="" xmlns:a16="http://schemas.microsoft.com/office/drawing/2014/main" id="{B5161C03-26F5-421F-8BE1-A236D0C29598}"/>
              </a:ext>
            </a:extLst>
          </p:cNvPr>
          <p:cNvSpPr txBox="1"/>
          <p:nvPr/>
        </p:nvSpPr>
        <p:spPr>
          <a:xfrm>
            <a:off x="786233" y="8486697"/>
            <a:ext cx="4413914" cy="646331"/>
          </a:xfrm>
          <a:prstGeom prst="rect">
            <a:avLst/>
          </a:prstGeom>
          <a:noFill/>
        </p:spPr>
        <p:txBody>
          <a:bodyPr wrap="square" rtlCol="0">
            <a:spAutoFit/>
          </a:bodyPr>
          <a:lstStyle/>
          <a:p>
            <a:pPr algn="ctr"/>
            <a:r>
              <a:rPr lang="en-US" sz="2000" b="1" dirty="0">
                <a:solidFill>
                  <a:srgbClr val="116937"/>
                </a:solidFill>
                <a:latin typeface="Times New Roman" panose="02020603050405020304" pitchFamily="18" charset="0"/>
                <a:cs typeface="Times New Roman" panose="02020603050405020304" pitchFamily="18" charset="0"/>
              </a:rPr>
              <a:t>MFI Tester</a:t>
            </a:r>
          </a:p>
          <a:p>
            <a:pPr algn="ctr"/>
            <a:r>
              <a:rPr lang="en-US" sz="1600" dirty="0">
                <a:solidFill>
                  <a:srgbClr val="116937"/>
                </a:solidFill>
                <a:latin typeface="Times New Roman" panose="02020603050405020304" pitchFamily="18" charset="0"/>
                <a:cs typeface="Times New Roman" panose="02020603050405020304" pitchFamily="18" charset="0"/>
              </a:rPr>
              <a:t>To Check the Melt flow index of the Plastic RM</a:t>
            </a:r>
          </a:p>
        </p:txBody>
      </p:sp>
      <p:sp>
        <p:nvSpPr>
          <p:cNvPr id="15" name="TextBox 14">
            <a:extLst>
              <a:ext uri="{FF2B5EF4-FFF2-40B4-BE49-F238E27FC236}">
                <a16:creationId xmlns="" xmlns:a16="http://schemas.microsoft.com/office/drawing/2014/main" id="{24B13E22-F9AF-46A3-AEE7-7AEA20437FF0}"/>
              </a:ext>
            </a:extLst>
          </p:cNvPr>
          <p:cNvSpPr txBox="1"/>
          <p:nvPr/>
        </p:nvSpPr>
        <p:spPr>
          <a:xfrm>
            <a:off x="636664" y="4675553"/>
            <a:ext cx="4996053" cy="646331"/>
          </a:xfrm>
          <a:prstGeom prst="rect">
            <a:avLst/>
          </a:prstGeom>
          <a:noFill/>
        </p:spPr>
        <p:txBody>
          <a:bodyPr wrap="square" rtlCol="0">
            <a:spAutoFit/>
          </a:bodyPr>
          <a:lstStyle/>
          <a:p>
            <a:pPr algn="ctr"/>
            <a:r>
              <a:rPr lang="en-US" sz="2000" b="1" dirty="0">
                <a:solidFill>
                  <a:srgbClr val="116937"/>
                </a:solidFill>
                <a:latin typeface="Times New Roman" panose="02020603050405020304" pitchFamily="18" charset="0"/>
                <a:cs typeface="Times New Roman" panose="02020603050405020304" pitchFamily="18" charset="0"/>
              </a:rPr>
              <a:t>Moisture Analyzer</a:t>
            </a:r>
          </a:p>
          <a:p>
            <a:pPr algn="ctr"/>
            <a:r>
              <a:rPr lang="en-US" sz="1600" dirty="0">
                <a:solidFill>
                  <a:srgbClr val="116937"/>
                </a:solidFill>
                <a:latin typeface="Times New Roman" panose="02020603050405020304" pitchFamily="18" charset="0"/>
                <a:cs typeface="Times New Roman" panose="02020603050405020304" pitchFamily="18" charset="0"/>
              </a:rPr>
              <a:t>To Check Moisture content in Plastic RM</a:t>
            </a:r>
          </a:p>
        </p:txBody>
      </p:sp>
      <p:sp>
        <p:nvSpPr>
          <p:cNvPr id="16" name="TextBox 15">
            <a:extLst>
              <a:ext uri="{FF2B5EF4-FFF2-40B4-BE49-F238E27FC236}">
                <a16:creationId xmlns="" xmlns:a16="http://schemas.microsoft.com/office/drawing/2014/main" id="{A21E5360-6332-4FAA-96DE-0FCBD858DAA5}"/>
              </a:ext>
            </a:extLst>
          </p:cNvPr>
          <p:cNvSpPr txBox="1"/>
          <p:nvPr/>
        </p:nvSpPr>
        <p:spPr>
          <a:xfrm>
            <a:off x="1" y="309616"/>
            <a:ext cx="12821054" cy="646331"/>
          </a:xfrm>
          <a:prstGeom prst="rect">
            <a:avLst/>
          </a:prstGeom>
          <a:noFill/>
        </p:spPr>
        <p:txBody>
          <a:bodyPr wrap="square" rtlCol="0">
            <a:spAutoFit/>
          </a:bodyPr>
          <a:lstStyle>
            <a:defPPr>
              <a:defRPr lang="en-US"/>
            </a:defPPr>
            <a:lvl1pPr algn="ctr">
              <a:defRPr sz="5400" b="1">
                <a:gradFill>
                  <a:gsLst>
                    <a:gs pos="0">
                      <a:srgbClr val="33CC33"/>
                    </a:gs>
                    <a:gs pos="74000">
                      <a:srgbClr val="66FF33"/>
                    </a:gs>
                    <a:gs pos="83000">
                      <a:srgbClr val="00B050"/>
                    </a:gs>
                    <a:gs pos="100000">
                      <a:srgbClr val="66FF33"/>
                    </a:gs>
                  </a:gsLst>
                  <a:lin ang="5400000" scaled="1"/>
                </a:gradFill>
              </a:defRPr>
            </a:lvl1pPr>
          </a:lstStyle>
          <a:p>
            <a:r>
              <a:rPr lang="en-US" sz="3600" dirty="0">
                <a:solidFill>
                  <a:srgbClr val="116937"/>
                </a:solidFill>
                <a:latin typeface="Times New Roman" panose="02020603050405020304" pitchFamily="18" charset="0"/>
                <a:cs typeface="Times New Roman" panose="02020603050405020304" pitchFamily="18" charset="0"/>
              </a:rPr>
              <a:t>LAB </a:t>
            </a:r>
            <a:r>
              <a:rPr lang="en-US" sz="3600" dirty="0" smtClean="0">
                <a:solidFill>
                  <a:srgbClr val="116937"/>
                </a:solidFill>
                <a:latin typeface="Times New Roman" panose="02020603050405020304" pitchFamily="18" charset="0"/>
                <a:cs typeface="Times New Roman" panose="02020603050405020304" pitchFamily="18" charset="0"/>
              </a:rPr>
              <a:t>FACILITIES (</a:t>
            </a:r>
            <a:r>
              <a:rPr lang="en-US" sz="2800" dirty="0" smtClean="0">
                <a:solidFill>
                  <a:srgbClr val="116937"/>
                </a:solidFill>
                <a:latin typeface="Times New Roman" panose="02020603050405020304" pitchFamily="18" charset="0"/>
                <a:cs typeface="Times New Roman" panose="02020603050405020304" pitchFamily="18" charset="0"/>
              </a:rPr>
              <a:t>Injection Molding</a:t>
            </a:r>
            <a:r>
              <a:rPr lang="en-US" sz="2800" dirty="0">
                <a:solidFill>
                  <a:srgbClr val="116937"/>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086577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 xmlns:a16="http://schemas.microsoft.com/office/drawing/2014/main" id="{4CCC3DE6-F272-48DB-9906-E4E24710FAC0}"/>
              </a:ext>
            </a:extLst>
          </p:cNvPr>
          <p:cNvPicPr>
            <a:picLocks noChangeAspect="1" noChangeArrowheads="1"/>
          </p:cNvPicPr>
          <p:nvPr/>
        </p:nvPicPr>
        <p:blipFill>
          <a:blip r:embed="rId2" cstate="email"/>
          <a:srcRect/>
          <a:stretch>
            <a:fillRect/>
          </a:stretch>
        </p:blipFill>
        <p:spPr bwMode="auto">
          <a:xfrm>
            <a:off x="3876227" y="1764979"/>
            <a:ext cx="3162761"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2">
            <a:extLst>
              <a:ext uri="{FF2B5EF4-FFF2-40B4-BE49-F238E27FC236}">
                <a16:creationId xmlns="" xmlns:a16="http://schemas.microsoft.com/office/drawing/2014/main" id="{0C5CAE58-8605-4A79-B127-CD3AB50964F9}"/>
              </a:ext>
            </a:extLst>
          </p:cNvPr>
          <p:cNvPicPr>
            <a:picLocks noChangeAspect="1" noChangeArrowheads="1"/>
          </p:cNvPicPr>
          <p:nvPr/>
        </p:nvPicPr>
        <p:blipFill>
          <a:blip r:embed="rId3" cstate="screen"/>
          <a:srcRect/>
          <a:stretch>
            <a:fillRect/>
          </a:stretch>
        </p:blipFill>
        <p:spPr bwMode="auto">
          <a:xfrm>
            <a:off x="327923" y="1787640"/>
            <a:ext cx="3204768"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6">
            <a:extLst>
              <a:ext uri="{FF2B5EF4-FFF2-40B4-BE49-F238E27FC236}">
                <a16:creationId xmlns="" xmlns:a16="http://schemas.microsoft.com/office/drawing/2014/main" id="{BDD3E3DC-7B71-466F-8D6D-9B96289795C4}"/>
              </a:ext>
            </a:extLst>
          </p:cNvPr>
          <p:cNvPicPr>
            <a:picLocks noChangeAspect="1" noChangeArrowheads="1"/>
          </p:cNvPicPr>
          <p:nvPr/>
        </p:nvPicPr>
        <p:blipFill>
          <a:blip r:embed="rId4" cstate="email"/>
          <a:srcRect/>
          <a:stretch>
            <a:fillRect/>
          </a:stretch>
        </p:blipFill>
        <p:spPr bwMode="auto">
          <a:xfrm>
            <a:off x="4794232" y="5506152"/>
            <a:ext cx="3516446"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DFT Meter.jpg">
            <a:extLst>
              <a:ext uri="{FF2B5EF4-FFF2-40B4-BE49-F238E27FC236}">
                <a16:creationId xmlns="" xmlns:a16="http://schemas.microsoft.com/office/drawing/2014/main" id="{64999176-477F-4ED0-B8EF-D3CFCD15421E}"/>
              </a:ext>
            </a:extLst>
          </p:cNvPr>
          <p:cNvPicPr>
            <a:picLocks noChangeAspect="1"/>
          </p:cNvPicPr>
          <p:nvPr/>
        </p:nvPicPr>
        <p:blipFill>
          <a:blip r:embed="rId5" cstate="email"/>
          <a:stretch>
            <a:fillRect/>
          </a:stretch>
        </p:blipFill>
        <p:spPr>
          <a:xfrm>
            <a:off x="8852492" y="5506152"/>
            <a:ext cx="3344105"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Box 9">
            <a:extLst>
              <a:ext uri="{FF2B5EF4-FFF2-40B4-BE49-F238E27FC236}">
                <a16:creationId xmlns="" xmlns:a16="http://schemas.microsoft.com/office/drawing/2014/main" id="{5861BD2D-3721-40DB-BE23-48D827EA60FD}"/>
              </a:ext>
            </a:extLst>
          </p:cNvPr>
          <p:cNvSpPr txBox="1"/>
          <p:nvPr/>
        </p:nvSpPr>
        <p:spPr>
          <a:xfrm>
            <a:off x="901591" y="4690995"/>
            <a:ext cx="2461847" cy="646331"/>
          </a:xfrm>
          <a:prstGeom prst="rect">
            <a:avLst/>
          </a:prstGeom>
          <a:noFill/>
        </p:spPr>
        <p:txBody>
          <a:bodyPr wrap="square" rtlCol="0">
            <a:spAutoFit/>
          </a:bodyPr>
          <a:lstStyle/>
          <a:p>
            <a:pPr algn="ctr"/>
            <a:r>
              <a:rPr lang="en-US" sz="2000" b="1" dirty="0">
                <a:solidFill>
                  <a:srgbClr val="116937"/>
                </a:solidFill>
                <a:latin typeface="Times New Roman" panose="02020603050405020304" pitchFamily="18" charset="0"/>
                <a:cs typeface="Times New Roman" panose="02020603050405020304" pitchFamily="18" charset="0"/>
              </a:rPr>
              <a:t>Spectro Photo Meter </a:t>
            </a:r>
          </a:p>
          <a:p>
            <a:pPr algn="ctr"/>
            <a:r>
              <a:rPr lang="en-US" sz="1600" dirty="0">
                <a:solidFill>
                  <a:srgbClr val="116937"/>
                </a:solidFill>
                <a:latin typeface="Times New Roman" panose="02020603050405020304" pitchFamily="18" charset="0"/>
                <a:cs typeface="Times New Roman" panose="02020603050405020304" pitchFamily="18" charset="0"/>
              </a:rPr>
              <a:t>To Check Color</a:t>
            </a:r>
          </a:p>
        </p:txBody>
      </p:sp>
      <p:sp>
        <p:nvSpPr>
          <p:cNvPr id="11" name="TextBox 10">
            <a:extLst>
              <a:ext uri="{FF2B5EF4-FFF2-40B4-BE49-F238E27FC236}">
                <a16:creationId xmlns="" xmlns:a16="http://schemas.microsoft.com/office/drawing/2014/main" id="{505FFC6E-5DAC-4297-9BF6-179C6E3D2844}"/>
              </a:ext>
            </a:extLst>
          </p:cNvPr>
          <p:cNvSpPr txBox="1"/>
          <p:nvPr/>
        </p:nvSpPr>
        <p:spPr>
          <a:xfrm>
            <a:off x="4214710" y="4590939"/>
            <a:ext cx="2507282" cy="892552"/>
          </a:xfrm>
          <a:prstGeom prst="rect">
            <a:avLst/>
          </a:prstGeom>
          <a:noFill/>
        </p:spPr>
        <p:txBody>
          <a:bodyPr wrap="square" rtlCol="0">
            <a:spAutoFit/>
          </a:bodyPr>
          <a:lstStyle/>
          <a:p>
            <a:pPr algn="ctr"/>
            <a:r>
              <a:rPr lang="en-US" sz="2000" b="1" dirty="0">
                <a:solidFill>
                  <a:srgbClr val="116937"/>
                </a:solidFill>
                <a:latin typeface="Times New Roman" panose="02020603050405020304" pitchFamily="18" charset="0"/>
                <a:cs typeface="Times New Roman" panose="02020603050405020304" pitchFamily="18" charset="0"/>
              </a:rPr>
              <a:t>Gloss Meter </a:t>
            </a:r>
          </a:p>
          <a:p>
            <a:pPr algn="ctr"/>
            <a:r>
              <a:rPr lang="en-US" sz="1600" dirty="0">
                <a:solidFill>
                  <a:srgbClr val="116937"/>
                </a:solidFill>
                <a:latin typeface="Times New Roman" panose="02020603050405020304" pitchFamily="18" charset="0"/>
                <a:cs typeface="Times New Roman" panose="02020603050405020304" pitchFamily="18" charset="0"/>
              </a:rPr>
              <a:t>To Check Gloss Level of the Part</a:t>
            </a:r>
          </a:p>
        </p:txBody>
      </p:sp>
      <p:sp>
        <p:nvSpPr>
          <p:cNvPr id="12" name="TextBox 11">
            <a:extLst>
              <a:ext uri="{FF2B5EF4-FFF2-40B4-BE49-F238E27FC236}">
                <a16:creationId xmlns="" xmlns:a16="http://schemas.microsoft.com/office/drawing/2014/main" id="{732483D6-4666-43F3-9F90-30A72142AA0A}"/>
              </a:ext>
            </a:extLst>
          </p:cNvPr>
          <p:cNvSpPr txBox="1"/>
          <p:nvPr/>
        </p:nvSpPr>
        <p:spPr>
          <a:xfrm>
            <a:off x="5631745" y="8319437"/>
            <a:ext cx="2180493" cy="892552"/>
          </a:xfrm>
          <a:prstGeom prst="rect">
            <a:avLst/>
          </a:prstGeom>
          <a:noFill/>
        </p:spPr>
        <p:txBody>
          <a:bodyPr wrap="square" rtlCol="0">
            <a:spAutoFit/>
          </a:bodyPr>
          <a:lstStyle/>
          <a:p>
            <a:pPr algn="ctr"/>
            <a:r>
              <a:rPr lang="en-US" sz="2000" b="1" dirty="0">
                <a:solidFill>
                  <a:srgbClr val="116937"/>
                </a:solidFill>
                <a:latin typeface="Times New Roman" panose="02020603050405020304" pitchFamily="18" charset="0"/>
                <a:cs typeface="Times New Roman" panose="02020603050405020304" pitchFamily="18" charset="0"/>
              </a:rPr>
              <a:t>Cross Cut test</a:t>
            </a:r>
          </a:p>
          <a:p>
            <a:pPr algn="ctr"/>
            <a:r>
              <a:rPr lang="en-US" sz="1600" dirty="0">
                <a:solidFill>
                  <a:srgbClr val="116937"/>
                </a:solidFill>
                <a:latin typeface="Times New Roman" panose="02020603050405020304" pitchFamily="18" charset="0"/>
                <a:cs typeface="Times New Roman" panose="02020603050405020304" pitchFamily="18" charset="0"/>
              </a:rPr>
              <a:t>To perform cross cuts for adhesion test</a:t>
            </a:r>
          </a:p>
        </p:txBody>
      </p:sp>
      <p:sp>
        <p:nvSpPr>
          <p:cNvPr id="13" name="TextBox 12">
            <a:extLst>
              <a:ext uri="{FF2B5EF4-FFF2-40B4-BE49-F238E27FC236}">
                <a16:creationId xmlns="" xmlns:a16="http://schemas.microsoft.com/office/drawing/2014/main" id="{FF3987CF-C4FF-4BA4-8987-0B750B7DBF03}"/>
              </a:ext>
            </a:extLst>
          </p:cNvPr>
          <p:cNvSpPr txBox="1"/>
          <p:nvPr/>
        </p:nvSpPr>
        <p:spPr>
          <a:xfrm>
            <a:off x="9167502" y="8319437"/>
            <a:ext cx="2461847" cy="646331"/>
          </a:xfrm>
          <a:prstGeom prst="rect">
            <a:avLst/>
          </a:prstGeom>
          <a:noFill/>
        </p:spPr>
        <p:txBody>
          <a:bodyPr wrap="square" rtlCol="0">
            <a:spAutoFit/>
          </a:bodyPr>
          <a:lstStyle/>
          <a:p>
            <a:pPr algn="ctr"/>
            <a:r>
              <a:rPr lang="en-US" sz="2000" b="1" dirty="0">
                <a:solidFill>
                  <a:srgbClr val="116937"/>
                </a:solidFill>
                <a:latin typeface="Times New Roman" panose="02020603050405020304" pitchFamily="18" charset="0"/>
                <a:cs typeface="Times New Roman" panose="02020603050405020304" pitchFamily="18" charset="0"/>
              </a:rPr>
              <a:t>DFT Meter </a:t>
            </a:r>
          </a:p>
          <a:p>
            <a:pPr algn="ctr"/>
            <a:r>
              <a:rPr lang="en-US" sz="1600" dirty="0">
                <a:solidFill>
                  <a:srgbClr val="116937"/>
                </a:solidFill>
                <a:latin typeface="Times New Roman" panose="02020603050405020304" pitchFamily="18" charset="0"/>
                <a:cs typeface="Times New Roman" panose="02020603050405020304" pitchFamily="18" charset="0"/>
              </a:rPr>
              <a:t>To Check Paint Thickness</a:t>
            </a:r>
          </a:p>
        </p:txBody>
      </p:sp>
      <p:pic>
        <p:nvPicPr>
          <p:cNvPr id="20" name="Picture 19" descr="Vicosity Cup.jpg">
            <a:extLst>
              <a:ext uri="{FF2B5EF4-FFF2-40B4-BE49-F238E27FC236}">
                <a16:creationId xmlns="" xmlns:a16="http://schemas.microsoft.com/office/drawing/2014/main" id="{80F0E27E-0657-412F-A1AF-06B1A97D7A0E}"/>
              </a:ext>
            </a:extLst>
          </p:cNvPr>
          <p:cNvPicPr>
            <a:picLocks noChangeAspect="1"/>
          </p:cNvPicPr>
          <p:nvPr/>
        </p:nvPicPr>
        <p:blipFill>
          <a:blip r:embed="rId6" cstate="email"/>
          <a:srcRect/>
          <a:stretch>
            <a:fillRect/>
          </a:stretch>
        </p:blipFill>
        <p:spPr>
          <a:xfrm>
            <a:off x="7482650" y="1800315"/>
            <a:ext cx="2253346"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TextBox 20">
            <a:extLst>
              <a:ext uri="{FF2B5EF4-FFF2-40B4-BE49-F238E27FC236}">
                <a16:creationId xmlns="" xmlns:a16="http://schemas.microsoft.com/office/drawing/2014/main" id="{D5882F82-EC69-4823-A26F-FD2F3C1ADCF2}"/>
              </a:ext>
            </a:extLst>
          </p:cNvPr>
          <p:cNvSpPr txBox="1"/>
          <p:nvPr/>
        </p:nvSpPr>
        <p:spPr>
          <a:xfrm>
            <a:off x="7637017" y="4648936"/>
            <a:ext cx="2180493" cy="892552"/>
          </a:xfrm>
          <a:prstGeom prst="rect">
            <a:avLst/>
          </a:prstGeom>
          <a:noFill/>
        </p:spPr>
        <p:txBody>
          <a:bodyPr wrap="square" rtlCol="0">
            <a:spAutoFit/>
          </a:bodyPr>
          <a:lstStyle/>
          <a:p>
            <a:pPr algn="ctr"/>
            <a:r>
              <a:rPr lang="en-US" sz="2000" b="1" dirty="0">
                <a:solidFill>
                  <a:srgbClr val="116937"/>
                </a:solidFill>
                <a:latin typeface="Times New Roman" panose="02020603050405020304" pitchFamily="18" charset="0"/>
                <a:cs typeface="Times New Roman" panose="02020603050405020304" pitchFamily="18" charset="0"/>
              </a:rPr>
              <a:t>B4 Ford Cup</a:t>
            </a:r>
          </a:p>
          <a:p>
            <a:pPr algn="ctr"/>
            <a:r>
              <a:rPr lang="en-US" sz="1600" dirty="0">
                <a:solidFill>
                  <a:srgbClr val="116937"/>
                </a:solidFill>
                <a:latin typeface="Times New Roman" panose="02020603050405020304" pitchFamily="18" charset="0"/>
                <a:cs typeface="Times New Roman" panose="02020603050405020304" pitchFamily="18" charset="0"/>
              </a:rPr>
              <a:t>To Check Application Viscosity of paint</a:t>
            </a:r>
          </a:p>
        </p:txBody>
      </p:sp>
      <p:pic>
        <p:nvPicPr>
          <p:cNvPr id="22" name="Picture 21" descr="Anemometer.jpg">
            <a:extLst>
              <a:ext uri="{FF2B5EF4-FFF2-40B4-BE49-F238E27FC236}">
                <a16:creationId xmlns="" xmlns:a16="http://schemas.microsoft.com/office/drawing/2014/main" id="{23EB64B3-AEAB-4320-AA8F-7748998BE25E}"/>
              </a:ext>
            </a:extLst>
          </p:cNvPr>
          <p:cNvPicPr>
            <a:picLocks noChangeAspect="1"/>
          </p:cNvPicPr>
          <p:nvPr/>
        </p:nvPicPr>
        <p:blipFill>
          <a:blip r:embed="rId7" cstate="email"/>
          <a:stretch>
            <a:fillRect/>
          </a:stretch>
        </p:blipFill>
        <p:spPr>
          <a:xfrm>
            <a:off x="642975" y="5506152"/>
            <a:ext cx="3657601"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3" name="TextBox 22">
            <a:extLst>
              <a:ext uri="{FF2B5EF4-FFF2-40B4-BE49-F238E27FC236}">
                <a16:creationId xmlns="" xmlns:a16="http://schemas.microsoft.com/office/drawing/2014/main" id="{EE646D12-0B3A-4A42-AAD7-37EFF391EA3A}"/>
              </a:ext>
            </a:extLst>
          </p:cNvPr>
          <p:cNvSpPr txBox="1"/>
          <p:nvPr/>
        </p:nvSpPr>
        <p:spPr>
          <a:xfrm>
            <a:off x="1323622" y="8445222"/>
            <a:ext cx="2039816" cy="646331"/>
          </a:xfrm>
          <a:prstGeom prst="rect">
            <a:avLst/>
          </a:prstGeom>
          <a:noFill/>
        </p:spPr>
        <p:txBody>
          <a:bodyPr wrap="square" rtlCol="0">
            <a:spAutoFit/>
          </a:bodyPr>
          <a:lstStyle/>
          <a:p>
            <a:pPr algn="ctr"/>
            <a:r>
              <a:rPr lang="en-US" sz="2000" b="1" dirty="0">
                <a:solidFill>
                  <a:srgbClr val="116937"/>
                </a:solidFill>
                <a:latin typeface="Times New Roman" panose="02020603050405020304" pitchFamily="18" charset="0"/>
                <a:cs typeface="Times New Roman" panose="02020603050405020304" pitchFamily="18" charset="0"/>
              </a:rPr>
              <a:t>Anemometer</a:t>
            </a:r>
          </a:p>
          <a:p>
            <a:pPr algn="ctr"/>
            <a:r>
              <a:rPr lang="en-US" sz="1600" dirty="0">
                <a:solidFill>
                  <a:srgbClr val="116937"/>
                </a:solidFill>
                <a:latin typeface="Times New Roman" panose="02020603050405020304" pitchFamily="18" charset="0"/>
                <a:cs typeface="Times New Roman" panose="02020603050405020304" pitchFamily="18" charset="0"/>
              </a:rPr>
              <a:t>To Check Air Velocity</a:t>
            </a:r>
          </a:p>
        </p:txBody>
      </p:sp>
      <p:sp>
        <p:nvSpPr>
          <p:cNvPr id="24" name="TextBox 23">
            <a:extLst>
              <a:ext uri="{FF2B5EF4-FFF2-40B4-BE49-F238E27FC236}">
                <a16:creationId xmlns="" xmlns:a16="http://schemas.microsoft.com/office/drawing/2014/main" id="{5E7896D1-BEF7-4C4E-B988-FC39D6753574}"/>
              </a:ext>
            </a:extLst>
          </p:cNvPr>
          <p:cNvSpPr txBox="1"/>
          <p:nvPr/>
        </p:nvSpPr>
        <p:spPr>
          <a:xfrm>
            <a:off x="10398426" y="4631268"/>
            <a:ext cx="2277056" cy="892552"/>
          </a:xfrm>
          <a:prstGeom prst="rect">
            <a:avLst/>
          </a:prstGeom>
          <a:noFill/>
        </p:spPr>
        <p:txBody>
          <a:bodyPr wrap="square" rtlCol="0">
            <a:spAutoFit/>
          </a:bodyPr>
          <a:lstStyle/>
          <a:p>
            <a:pPr algn="ctr"/>
            <a:r>
              <a:rPr lang="en-US" sz="2000" b="1" dirty="0">
                <a:solidFill>
                  <a:srgbClr val="116937"/>
                </a:solidFill>
                <a:latin typeface="Times New Roman" panose="02020603050405020304" pitchFamily="18" charset="0"/>
                <a:cs typeface="Times New Roman" panose="02020603050405020304" pitchFamily="18" charset="0"/>
              </a:rPr>
              <a:t>Particle Counter</a:t>
            </a:r>
          </a:p>
          <a:p>
            <a:pPr algn="ctr"/>
            <a:r>
              <a:rPr lang="en-US" sz="1600" dirty="0">
                <a:solidFill>
                  <a:srgbClr val="116937"/>
                </a:solidFill>
                <a:latin typeface="Times New Roman" panose="02020603050405020304" pitchFamily="18" charset="0"/>
                <a:cs typeface="Times New Roman" panose="02020603050405020304" pitchFamily="18" charset="0"/>
              </a:rPr>
              <a:t>To give dust levels in paint shop</a:t>
            </a:r>
          </a:p>
        </p:txBody>
      </p:sp>
      <p:pic>
        <p:nvPicPr>
          <p:cNvPr id="25" name="Picture 2">
            <a:extLst>
              <a:ext uri="{FF2B5EF4-FFF2-40B4-BE49-F238E27FC236}">
                <a16:creationId xmlns="" xmlns:a16="http://schemas.microsoft.com/office/drawing/2014/main" id="{CB879A76-351A-4C8C-AE1D-98A81A3B5597}"/>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203857" y="1800315"/>
            <a:ext cx="2322309"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6" name="TextBox 25">
            <a:extLst>
              <a:ext uri="{FF2B5EF4-FFF2-40B4-BE49-F238E27FC236}">
                <a16:creationId xmlns="" xmlns:a16="http://schemas.microsoft.com/office/drawing/2014/main" id="{921E7EF3-5D8B-42AF-A018-74AFAD28DD2B}"/>
              </a:ext>
            </a:extLst>
          </p:cNvPr>
          <p:cNvSpPr txBox="1"/>
          <p:nvPr/>
        </p:nvSpPr>
        <p:spPr>
          <a:xfrm>
            <a:off x="0" y="295835"/>
            <a:ext cx="12821054" cy="646331"/>
          </a:xfrm>
          <a:prstGeom prst="rect">
            <a:avLst/>
          </a:prstGeom>
          <a:noFill/>
        </p:spPr>
        <p:txBody>
          <a:bodyPr wrap="square" rtlCol="0">
            <a:spAutoFit/>
          </a:bodyPr>
          <a:lstStyle>
            <a:defPPr>
              <a:defRPr lang="en-US"/>
            </a:defPPr>
            <a:lvl1pPr algn="ctr">
              <a:defRPr sz="5400" b="1">
                <a:gradFill>
                  <a:gsLst>
                    <a:gs pos="0">
                      <a:srgbClr val="33CC33"/>
                    </a:gs>
                    <a:gs pos="74000">
                      <a:srgbClr val="66FF33"/>
                    </a:gs>
                    <a:gs pos="83000">
                      <a:srgbClr val="00B050"/>
                    </a:gs>
                    <a:gs pos="100000">
                      <a:srgbClr val="66FF33"/>
                    </a:gs>
                  </a:gsLst>
                  <a:lin ang="5400000" scaled="1"/>
                </a:gradFill>
              </a:defRPr>
            </a:lvl1pPr>
          </a:lstStyle>
          <a:p>
            <a:r>
              <a:rPr lang="en-US" sz="3600" dirty="0">
                <a:solidFill>
                  <a:srgbClr val="116937"/>
                </a:solidFill>
                <a:latin typeface="Times New Roman" panose="02020603050405020304" pitchFamily="18" charset="0"/>
                <a:cs typeface="Times New Roman" panose="02020603050405020304" pitchFamily="18" charset="0"/>
              </a:rPr>
              <a:t>LAB FACILITIES </a:t>
            </a:r>
            <a:r>
              <a:rPr lang="en-US" sz="3600" dirty="0" smtClean="0">
                <a:solidFill>
                  <a:srgbClr val="116937"/>
                </a:solidFill>
                <a:latin typeface="Times New Roman" panose="02020603050405020304" pitchFamily="18" charset="0"/>
                <a:cs typeface="Times New Roman" panose="02020603050405020304" pitchFamily="18" charset="0"/>
              </a:rPr>
              <a:t>(Painting)</a:t>
            </a:r>
            <a:endParaRPr lang="en-US" sz="3600" dirty="0">
              <a:solidFill>
                <a:srgbClr val="11693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5428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26346"/>
            <a:ext cx="12801600" cy="646331"/>
          </a:xfrm>
          <a:prstGeom prst="rect">
            <a:avLst/>
          </a:prstGeom>
          <a:noFill/>
        </p:spPr>
        <p:txBody>
          <a:bodyPr wrap="square" rtlCol="0">
            <a:spAutoFit/>
          </a:bodyPr>
          <a:lstStyle>
            <a:defPPr>
              <a:defRPr lang="en-US"/>
            </a:defPPr>
            <a:lvl1pPr algn="ctr">
              <a:defRPr sz="5400" b="1">
                <a:gradFill>
                  <a:gsLst>
                    <a:gs pos="0">
                      <a:srgbClr val="33CC33"/>
                    </a:gs>
                    <a:gs pos="74000">
                      <a:srgbClr val="66FF33"/>
                    </a:gs>
                    <a:gs pos="83000">
                      <a:srgbClr val="00B050"/>
                    </a:gs>
                    <a:gs pos="100000">
                      <a:srgbClr val="66FF33"/>
                    </a:gs>
                  </a:gsLst>
                  <a:lin ang="5400000" scaled="1"/>
                </a:gradFill>
              </a:defRPr>
            </a:lvl1pPr>
          </a:lstStyle>
          <a:p>
            <a:r>
              <a:rPr lang="en-US" sz="3600" dirty="0">
                <a:solidFill>
                  <a:srgbClr val="116937"/>
                </a:solidFill>
                <a:latin typeface="Times New Roman" panose="02020603050405020304" pitchFamily="18" charset="0"/>
                <a:cs typeface="Times New Roman" panose="02020603050405020304" pitchFamily="18" charset="0"/>
              </a:rPr>
              <a:t>FOOT PRINTS</a:t>
            </a:r>
          </a:p>
        </p:txBody>
      </p:sp>
      <p:grpSp>
        <p:nvGrpSpPr>
          <p:cNvPr id="3" name="Group 2"/>
          <p:cNvGrpSpPr/>
          <p:nvPr/>
        </p:nvGrpSpPr>
        <p:grpSpPr>
          <a:xfrm>
            <a:off x="1" y="2228850"/>
            <a:ext cx="4320046" cy="5324990"/>
            <a:chOff x="1899003" y="1941243"/>
            <a:chExt cx="4166929" cy="4045929"/>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9003" y="1941243"/>
              <a:ext cx="4166929" cy="4045929"/>
            </a:xfrm>
            <a:prstGeom prst="rect">
              <a:avLst/>
            </a:prstGeom>
          </p:spPr>
        </p:pic>
        <p:pic>
          <p:nvPicPr>
            <p:cNvPr id="6" name="Picture 2" descr="Related 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5026754" y="2650026"/>
              <a:ext cx="285511" cy="2855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p Pin Yellow Clip Art At Clker - Google Map Pin Yellow #9125"/>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7567" b="93027" l="10000" r="90000">
                          <a14:foregroundMark x1="50000" y1="93175" x2="50000" y2="93175"/>
                          <a14:foregroundMark x1="49643" y1="7567" x2="49643" y2="7567"/>
                        </a14:backgroundRemoval>
                      </a14:imgEffect>
                    </a14:imgLayer>
                  </a14:imgProps>
                </a:ext>
                <a:ext uri="{28A0092B-C50C-407E-A947-70E740481C1C}">
                  <a14:useLocalDpi xmlns:a14="http://schemas.microsoft.com/office/drawing/2010/main"/>
                </a:ext>
              </a:extLst>
            </a:blip>
            <a:srcRect/>
            <a:stretch>
              <a:fillRect/>
            </a:stretch>
          </p:blipFill>
          <p:spPr bwMode="auto">
            <a:xfrm>
              <a:off x="5035453" y="2111768"/>
              <a:ext cx="355831" cy="2855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2465" b="99648" l="0" r="98315">
                          <a14:foregroundMark x1="5618" y1="42958" x2="5618" y2="42958"/>
                          <a14:foregroundMark x1="2809" y1="21831" x2="2809" y2="21831"/>
                          <a14:foregroundMark x1="21910" y1="6690" x2="21910" y2="6690"/>
                          <a14:foregroundMark x1="44382" y1="2465" x2="44382" y2="2465"/>
                          <a14:foregroundMark x1="93820" y1="18310" x2="93820" y2="18310"/>
                          <a14:foregroundMark x1="48876" y1="99648" x2="48876" y2="99648"/>
                          <a14:foregroundMark x1="99438" y1="27465" x2="99438" y2="27465"/>
                          <a14:foregroundMark x1="97191" y1="38732" x2="97191" y2="38732"/>
                          <a14:foregroundMark x1="1124" y1="30986" x2="1124" y2="30986"/>
                          <a14:foregroundMark x1="0" y1="29225" x2="0" y2="29225"/>
                        </a14:backgroundRemoval>
                      </a14:imgEffect>
                    </a14:imgLayer>
                  </a14:imgProps>
                </a:ext>
                <a:ext uri="{28A0092B-C50C-407E-A947-70E740481C1C}">
                  <a14:useLocalDpi xmlns:a14="http://schemas.microsoft.com/office/drawing/2010/main"/>
                </a:ext>
              </a:extLst>
            </a:blip>
            <a:srcRect/>
            <a:stretch>
              <a:fillRect/>
            </a:stretch>
          </p:blipFill>
          <p:spPr bwMode="auto">
            <a:xfrm flipH="1">
              <a:off x="5281934" y="2329467"/>
              <a:ext cx="132942" cy="21211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7616663" y="1733596"/>
            <a:ext cx="4937287" cy="1323438"/>
            <a:chOff x="7374247" y="1588711"/>
            <a:chExt cx="3376238" cy="1024089"/>
          </a:xfrm>
        </p:grpSpPr>
        <p:sp>
          <p:nvSpPr>
            <p:cNvPr id="9" name="TextBox 8"/>
            <p:cNvSpPr txBox="1"/>
            <p:nvPr/>
          </p:nvSpPr>
          <p:spPr>
            <a:xfrm>
              <a:off x="7374247" y="1588711"/>
              <a:ext cx="3376238" cy="1024089"/>
            </a:xfrm>
            <a:prstGeom prst="rect">
              <a:avLst/>
            </a:prstGeom>
            <a:noFill/>
          </p:spPr>
          <p:txBody>
            <a:bodyPr wrap="square" rtlCol="0">
              <a:spAutoFit/>
            </a:bodyPr>
            <a:lstStyle/>
            <a:p>
              <a:r>
                <a:rPr lang="en-US" sz="2000" b="1" dirty="0">
                  <a:solidFill>
                    <a:srgbClr val="116937"/>
                  </a:solidFill>
                  <a:latin typeface="Times New Roman" panose="02020603050405020304" pitchFamily="18" charset="0"/>
                  <a:cs typeface="Times New Roman" panose="02020603050405020304" pitchFamily="18" charset="0"/>
                </a:rPr>
                <a:t>     </a:t>
              </a:r>
              <a:r>
                <a:rPr lang="en-US" sz="2000" b="1" dirty="0" smtClean="0">
                  <a:solidFill>
                    <a:srgbClr val="116937"/>
                  </a:solidFill>
                  <a:latin typeface="Times New Roman" panose="02020603050405020304" pitchFamily="18" charset="0"/>
                  <a:cs typeface="Times New Roman" panose="02020603050405020304" pitchFamily="18" charset="0"/>
                </a:rPr>
                <a:t>Unit </a:t>
              </a:r>
              <a:r>
                <a:rPr lang="en-US" sz="2000" b="1" dirty="0">
                  <a:solidFill>
                    <a:srgbClr val="116937"/>
                  </a:solidFill>
                  <a:latin typeface="Times New Roman" panose="02020603050405020304" pitchFamily="18" charset="0"/>
                  <a:cs typeface="Times New Roman" panose="02020603050405020304" pitchFamily="18" charset="0"/>
                </a:rPr>
                <a:t>: I</a:t>
              </a:r>
            </a:p>
            <a:p>
              <a:r>
                <a:rPr lang="en-US" sz="2000" dirty="0">
                  <a:solidFill>
                    <a:srgbClr val="116937"/>
                  </a:solidFill>
                  <a:latin typeface="Times New Roman" panose="02020603050405020304" pitchFamily="18" charset="0"/>
                  <a:cs typeface="Times New Roman" panose="02020603050405020304" pitchFamily="18" charset="0"/>
                </a:rPr>
                <a:t>105/4, 5A Ezhichur Main Road, Ezhichur,</a:t>
              </a:r>
            </a:p>
            <a:p>
              <a:r>
                <a:rPr lang="en-US" sz="2000" dirty="0">
                  <a:solidFill>
                    <a:srgbClr val="116937"/>
                  </a:solidFill>
                  <a:latin typeface="Times New Roman" panose="02020603050405020304" pitchFamily="18" charset="0"/>
                  <a:cs typeface="Times New Roman" panose="02020603050405020304" pitchFamily="18" charset="0"/>
                </a:rPr>
                <a:t>Sriperumbudur Taluk, Kanchipuram District,</a:t>
              </a:r>
            </a:p>
            <a:p>
              <a:r>
                <a:rPr lang="en-US" sz="2000" dirty="0">
                  <a:solidFill>
                    <a:srgbClr val="116937"/>
                  </a:solidFill>
                  <a:latin typeface="Times New Roman" panose="02020603050405020304" pitchFamily="18" charset="0"/>
                  <a:cs typeface="Times New Roman" panose="02020603050405020304" pitchFamily="18" charset="0"/>
                </a:rPr>
                <a:t>Chennai - 603 204, Tamil Nadu, India</a:t>
              </a:r>
              <a:r>
                <a:rPr lang="en-US" sz="1800" dirty="0"/>
                <a:t>.</a:t>
              </a:r>
            </a:p>
          </p:txBody>
        </p:sp>
        <p:pic>
          <p:nvPicPr>
            <p:cNvPr id="16" name="Picture 8" descr="Related image"/>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2465" b="99648" l="0" r="98315">
                          <a14:foregroundMark x1="5618" y1="42958" x2="5618" y2="42958"/>
                          <a14:foregroundMark x1="2809" y1="21831" x2="2809" y2="21831"/>
                          <a14:foregroundMark x1="21910" y1="6690" x2="21910" y2="6690"/>
                          <a14:foregroundMark x1="44382" y1="2465" x2="44382" y2="2465"/>
                          <a14:foregroundMark x1="93820" y1="18310" x2="93820" y2="18310"/>
                          <a14:foregroundMark x1="48876" y1="99648" x2="48876" y2="99648"/>
                          <a14:foregroundMark x1="99438" y1="27465" x2="99438" y2="27465"/>
                          <a14:foregroundMark x1="97191" y1="38732" x2="97191" y2="38732"/>
                          <a14:foregroundMark x1="1124" y1="30986" x2="1124" y2="30986"/>
                          <a14:foregroundMark x1="0" y1="29225" x2="0" y2="29225"/>
                        </a14:backgroundRemoval>
                      </a14:imgEffect>
                    </a14:imgLayer>
                  </a14:imgProps>
                </a:ext>
                <a:ext uri="{28A0092B-C50C-407E-A947-70E740481C1C}">
                  <a14:useLocalDpi xmlns:a14="http://schemas.microsoft.com/office/drawing/2010/main"/>
                </a:ext>
              </a:extLst>
            </a:blip>
            <a:srcRect/>
            <a:stretch>
              <a:fillRect/>
            </a:stretch>
          </p:blipFill>
          <p:spPr bwMode="auto">
            <a:xfrm flipH="1">
              <a:off x="7425023" y="1588712"/>
              <a:ext cx="175494" cy="2800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7734604" y="4061156"/>
            <a:ext cx="4463156" cy="1666219"/>
            <a:chOff x="6172567" y="3024077"/>
            <a:chExt cx="3057685" cy="1289336"/>
          </a:xfrm>
        </p:grpSpPr>
        <p:sp>
          <p:nvSpPr>
            <p:cNvPr id="11" name="TextBox 10"/>
            <p:cNvSpPr txBox="1"/>
            <p:nvPr/>
          </p:nvSpPr>
          <p:spPr>
            <a:xfrm>
              <a:off x="6172567" y="3051163"/>
              <a:ext cx="3057685" cy="1262250"/>
            </a:xfrm>
            <a:prstGeom prst="rect">
              <a:avLst/>
            </a:prstGeom>
            <a:noFill/>
          </p:spPr>
          <p:txBody>
            <a:bodyPr wrap="square" rtlCol="0">
              <a:spAutoFit/>
            </a:bodyPr>
            <a:lstStyle/>
            <a:p>
              <a:r>
                <a:rPr lang="en-US" sz="1800" b="1" dirty="0"/>
                <a:t>       </a:t>
              </a:r>
              <a:r>
                <a:rPr lang="en-US" sz="2000" b="1" dirty="0">
                  <a:solidFill>
                    <a:srgbClr val="116937"/>
                  </a:solidFill>
                  <a:latin typeface="Times New Roman" panose="02020603050405020304" pitchFamily="18" charset="0"/>
                  <a:cs typeface="Times New Roman" panose="02020603050405020304" pitchFamily="18" charset="0"/>
                </a:rPr>
                <a:t>Unit : II</a:t>
              </a:r>
            </a:p>
            <a:p>
              <a:r>
                <a:rPr lang="en-US" sz="2000" dirty="0">
                  <a:solidFill>
                    <a:srgbClr val="116937"/>
                  </a:solidFill>
                  <a:latin typeface="Times New Roman" panose="02020603050405020304" pitchFamily="18" charset="0"/>
                  <a:cs typeface="Times New Roman" panose="02020603050405020304" pitchFamily="18" charset="0"/>
                </a:rPr>
                <a:t>S-37, Pillaipakkam SIPCOT Industrial Park, Vengadu Village, Sriperumbudur Taluk, Kanchipuram District,</a:t>
              </a:r>
            </a:p>
            <a:p>
              <a:r>
                <a:rPr lang="en-US" sz="2000" dirty="0">
                  <a:solidFill>
                    <a:srgbClr val="116937"/>
                  </a:solidFill>
                  <a:latin typeface="Times New Roman" panose="02020603050405020304" pitchFamily="18" charset="0"/>
                  <a:cs typeface="Times New Roman" panose="02020603050405020304" pitchFamily="18" charset="0"/>
                </a:rPr>
                <a:t>Chennai - 602 105, Tamil Nadu, India.</a:t>
              </a:r>
            </a:p>
          </p:txBody>
        </p:sp>
        <p:pic>
          <p:nvPicPr>
            <p:cNvPr id="17" name="Picture 6" descr="Map Pin Yellow Clip Art At Clker - Google Map Pin Yellow #9125"/>
            <p:cNvPicPr>
              <a:picLocks noChangeAspect="1" noChangeArrowheads="1"/>
            </p:cNvPicPr>
            <p:nvPr/>
          </p:nvPicPr>
          <p:blipFill>
            <a:blip r:embed="rId10" cstate="email">
              <a:extLst>
                <a:ext uri="{BEBA8EAE-BF5A-486C-A8C5-ECC9F3942E4B}">
                  <a14:imgProps xmlns:a14="http://schemas.microsoft.com/office/drawing/2010/main">
                    <a14:imgLayer r:embed="rId11">
                      <a14:imgEffect>
                        <a14:backgroundRemoval t="7567" b="93027" l="10000" r="90000">
                          <a14:foregroundMark x1="50000" y1="93175" x2="50000" y2="93175"/>
                          <a14:foregroundMark x1="49643" y1="7567" x2="49643" y2="7567"/>
                        </a14:backgroundRemoval>
                      </a14:imgEffect>
                    </a14:imgLayer>
                  </a14:imgProps>
                </a:ext>
                <a:ext uri="{28A0092B-C50C-407E-A947-70E740481C1C}">
                  <a14:useLocalDpi xmlns:a14="http://schemas.microsoft.com/office/drawing/2010/main"/>
                </a:ext>
              </a:extLst>
            </a:blip>
            <a:srcRect/>
            <a:stretch>
              <a:fillRect/>
            </a:stretch>
          </p:blipFill>
          <p:spPr bwMode="auto">
            <a:xfrm>
              <a:off x="6172567" y="3024077"/>
              <a:ext cx="355831" cy="2855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7798849" y="6643719"/>
            <a:ext cx="4487572" cy="1654089"/>
            <a:chOff x="6113647" y="4498476"/>
            <a:chExt cx="3087644" cy="1279950"/>
          </a:xfrm>
        </p:grpSpPr>
        <p:sp>
          <p:nvSpPr>
            <p:cNvPr id="12" name="TextBox 11"/>
            <p:cNvSpPr txBox="1"/>
            <p:nvPr/>
          </p:nvSpPr>
          <p:spPr>
            <a:xfrm>
              <a:off x="6143606" y="4516176"/>
              <a:ext cx="3057685" cy="1262250"/>
            </a:xfrm>
            <a:prstGeom prst="rect">
              <a:avLst/>
            </a:prstGeom>
            <a:noFill/>
          </p:spPr>
          <p:txBody>
            <a:bodyPr wrap="square" rtlCol="0">
              <a:spAutoFit/>
            </a:bodyPr>
            <a:lstStyle/>
            <a:p>
              <a:r>
                <a:rPr lang="en-US" sz="1800" b="1" dirty="0"/>
                <a:t>       </a:t>
              </a:r>
              <a:r>
                <a:rPr lang="en-US" sz="2000" b="1" dirty="0">
                  <a:solidFill>
                    <a:srgbClr val="116937"/>
                  </a:solidFill>
                  <a:latin typeface="Times New Roman" panose="02020603050405020304" pitchFamily="18" charset="0"/>
                  <a:cs typeface="Times New Roman" panose="02020603050405020304" pitchFamily="18" charset="0"/>
                </a:rPr>
                <a:t>Unit : III</a:t>
              </a:r>
            </a:p>
            <a:p>
              <a:r>
                <a:rPr lang="en-US" sz="2000" dirty="0">
                  <a:solidFill>
                    <a:srgbClr val="116937"/>
                  </a:solidFill>
                  <a:latin typeface="Times New Roman" panose="02020603050405020304" pitchFamily="18" charset="0"/>
                  <a:cs typeface="Times New Roman" panose="02020603050405020304" pitchFamily="18" charset="0"/>
                </a:rPr>
                <a:t>231/5A, Poothurai Main Road, </a:t>
              </a:r>
            </a:p>
            <a:p>
              <a:r>
                <a:rPr lang="en-US" sz="2000" dirty="0">
                  <a:solidFill>
                    <a:srgbClr val="116937"/>
                  </a:solidFill>
                  <a:latin typeface="Times New Roman" panose="02020603050405020304" pitchFamily="18" charset="0"/>
                  <a:cs typeface="Times New Roman" panose="02020603050405020304" pitchFamily="18" charset="0"/>
                </a:rPr>
                <a:t>Poothurai Village , Vanur Taluk, </a:t>
              </a:r>
            </a:p>
            <a:p>
              <a:r>
                <a:rPr lang="en-US" sz="2000" dirty="0">
                  <a:solidFill>
                    <a:srgbClr val="116937"/>
                  </a:solidFill>
                  <a:latin typeface="Times New Roman" panose="02020603050405020304" pitchFamily="18" charset="0"/>
                  <a:cs typeface="Times New Roman" panose="02020603050405020304" pitchFamily="18" charset="0"/>
                </a:rPr>
                <a:t>Villupuram District India – 605 111,</a:t>
              </a:r>
            </a:p>
            <a:p>
              <a:r>
                <a:rPr lang="en-US" sz="2000" dirty="0">
                  <a:solidFill>
                    <a:srgbClr val="116937"/>
                  </a:solidFill>
                  <a:latin typeface="Times New Roman" panose="02020603050405020304" pitchFamily="18" charset="0"/>
                  <a:cs typeface="Times New Roman" panose="02020603050405020304" pitchFamily="18" charset="0"/>
                </a:rPr>
                <a:t>Tamil Nadu, India.</a:t>
              </a:r>
            </a:p>
          </p:txBody>
        </p:sp>
        <p:pic>
          <p:nvPicPr>
            <p:cNvPr id="18" name="Picture 2" descr="Related image"/>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flipH="1">
              <a:off x="6113647" y="4498476"/>
              <a:ext cx="313589" cy="313589"/>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19">
            <a:extLst>
              <a:ext uri="{FF2B5EF4-FFF2-40B4-BE49-F238E27FC236}">
                <a16:creationId xmlns="" xmlns:a16="http://schemas.microsoft.com/office/drawing/2014/main" id="{ED3C6218-A5AB-4E9C-9869-4645C744DF47}"/>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a:off x="4752491" y="1833565"/>
            <a:ext cx="2864174" cy="1990031"/>
          </a:xfrm>
          <a:prstGeom prst="rect">
            <a:avLst/>
          </a:prstGeom>
        </p:spPr>
      </p:pic>
      <p:pic>
        <p:nvPicPr>
          <p:cNvPr id="21" name="Picture 20">
            <a:extLst>
              <a:ext uri="{FF2B5EF4-FFF2-40B4-BE49-F238E27FC236}">
                <a16:creationId xmlns="" xmlns:a16="http://schemas.microsoft.com/office/drawing/2014/main" id="{AF492C19-C447-4886-ADAB-87C167A37EEA}"/>
              </a:ext>
            </a:extLst>
          </p:cNvPr>
          <p:cNvPicPr/>
          <p:nvPr/>
        </p:nvPicPr>
        <p:blipFill>
          <a:blip r:embed="rId14" cstate="email">
            <a:extLst>
              <a:ext uri="{28A0092B-C50C-407E-A947-70E740481C1C}">
                <a14:useLocalDpi xmlns:a14="http://schemas.microsoft.com/office/drawing/2010/main"/>
              </a:ext>
            </a:extLst>
          </a:blip>
          <a:stretch>
            <a:fillRect/>
          </a:stretch>
        </p:blipFill>
        <p:spPr>
          <a:xfrm>
            <a:off x="4752491" y="6828290"/>
            <a:ext cx="2864174" cy="1990032"/>
          </a:xfrm>
          <a:prstGeom prst="rect">
            <a:avLst/>
          </a:prstGeom>
        </p:spPr>
      </p:pic>
      <p:sp>
        <p:nvSpPr>
          <p:cNvPr id="7" name="Rectangle 6">
            <a:extLst>
              <a:ext uri="{FF2B5EF4-FFF2-40B4-BE49-F238E27FC236}">
                <a16:creationId xmlns="" xmlns:a16="http://schemas.microsoft.com/office/drawing/2014/main" id="{F5E8AFD5-6A77-4911-AEC1-EB61A08C3EAF}"/>
              </a:ext>
            </a:extLst>
          </p:cNvPr>
          <p:cNvSpPr/>
          <p:nvPr/>
        </p:nvSpPr>
        <p:spPr>
          <a:xfrm>
            <a:off x="7616663" y="3132266"/>
            <a:ext cx="3451385" cy="707886"/>
          </a:xfrm>
          <a:prstGeom prst="rect">
            <a:avLst/>
          </a:prstGeom>
        </p:spPr>
        <p:txBody>
          <a:bodyPr wrap="square">
            <a:spAutoFit/>
          </a:bodyPr>
          <a:lstStyle/>
          <a:p>
            <a:r>
              <a:rPr lang="en-US" sz="2000" b="1" dirty="0">
                <a:solidFill>
                  <a:srgbClr val="116937"/>
                </a:solidFill>
                <a:latin typeface="Times New Roman" panose="02020603050405020304" pitchFamily="18" charset="0"/>
                <a:cs typeface="Times New Roman" panose="02020603050405020304" pitchFamily="18" charset="0"/>
              </a:rPr>
              <a:t>Land Area </a:t>
            </a:r>
            <a:r>
              <a:rPr lang="en-US" sz="2000" dirty="0">
                <a:solidFill>
                  <a:srgbClr val="116937"/>
                </a:solidFill>
                <a:latin typeface="Times New Roman" panose="02020603050405020304" pitchFamily="18" charset="0"/>
                <a:cs typeface="Times New Roman" panose="02020603050405020304" pitchFamily="18" charset="0"/>
              </a:rPr>
              <a:t>: 5220 Sq. Mts</a:t>
            </a:r>
          </a:p>
          <a:p>
            <a:r>
              <a:rPr lang="en-US" sz="2000" b="1" dirty="0">
                <a:solidFill>
                  <a:srgbClr val="116937"/>
                </a:solidFill>
                <a:latin typeface="Times New Roman" panose="02020603050405020304" pitchFamily="18" charset="0"/>
                <a:cs typeface="Times New Roman" panose="02020603050405020304" pitchFamily="18" charset="0"/>
              </a:rPr>
              <a:t>Building Area </a:t>
            </a:r>
            <a:r>
              <a:rPr lang="en-US" sz="2000" dirty="0">
                <a:solidFill>
                  <a:srgbClr val="116937"/>
                </a:solidFill>
                <a:latin typeface="Times New Roman" panose="02020603050405020304" pitchFamily="18" charset="0"/>
                <a:cs typeface="Times New Roman" panose="02020603050405020304" pitchFamily="18" charset="0"/>
              </a:rPr>
              <a:t>: 1050 Sq. Mts</a:t>
            </a:r>
          </a:p>
        </p:txBody>
      </p:sp>
      <p:sp>
        <p:nvSpPr>
          <p:cNvPr id="22" name="Rectangle 21">
            <a:extLst>
              <a:ext uri="{FF2B5EF4-FFF2-40B4-BE49-F238E27FC236}">
                <a16:creationId xmlns="" xmlns:a16="http://schemas.microsoft.com/office/drawing/2014/main" id="{73500485-3F5C-4A4B-AE01-CF4F77BC6906}"/>
              </a:ext>
            </a:extLst>
          </p:cNvPr>
          <p:cNvSpPr/>
          <p:nvPr/>
        </p:nvSpPr>
        <p:spPr>
          <a:xfrm>
            <a:off x="7734603" y="5798943"/>
            <a:ext cx="3341428" cy="707886"/>
          </a:xfrm>
          <a:prstGeom prst="rect">
            <a:avLst/>
          </a:prstGeom>
        </p:spPr>
        <p:txBody>
          <a:bodyPr wrap="none">
            <a:spAutoFit/>
          </a:bodyPr>
          <a:lstStyle/>
          <a:p>
            <a:r>
              <a:rPr lang="en-US" sz="2000" b="1" dirty="0">
                <a:solidFill>
                  <a:srgbClr val="116937"/>
                </a:solidFill>
                <a:latin typeface="Times New Roman" panose="02020603050405020304" pitchFamily="18" charset="0"/>
                <a:cs typeface="Times New Roman" panose="02020603050405020304" pitchFamily="18" charset="0"/>
              </a:rPr>
              <a:t>Land Area : </a:t>
            </a:r>
            <a:r>
              <a:rPr lang="en-US" sz="2000" dirty="0">
                <a:solidFill>
                  <a:srgbClr val="116937"/>
                </a:solidFill>
                <a:latin typeface="Times New Roman" panose="02020603050405020304" pitchFamily="18" charset="0"/>
                <a:cs typeface="Times New Roman" panose="02020603050405020304" pitchFamily="18" charset="0"/>
              </a:rPr>
              <a:t>3800 Sq. </a:t>
            </a:r>
            <a:r>
              <a:rPr lang="en-US" sz="2000" dirty="0" err="1">
                <a:solidFill>
                  <a:srgbClr val="116937"/>
                </a:solidFill>
                <a:latin typeface="Times New Roman" panose="02020603050405020304" pitchFamily="18" charset="0"/>
                <a:cs typeface="Times New Roman" panose="02020603050405020304" pitchFamily="18" charset="0"/>
              </a:rPr>
              <a:t>Mts</a:t>
            </a:r>
            <a:endParaRPr lang="en-US" sz="2000" dirty="0">
              <a:solidFill>
                <a:srgbClr val="116937"/>
              </a:solidFill>
              <a:latin typeface="Times New Roman" panose="02020603050405020304" pitchFamily="18" charset="0"/>
              <a:cs typeface="Times New Roman" panose="02020603050405020304" pitchFamily="18" charset="0"/>
            </a:endParaRPr>
          </a:p>
          <a:p>
            <a:r>
              <a:rPr lang="en-US" sz="2000" b="1" dirty="0" smtClean="0">
                <a:solidFill>
                  <a:srgbClr val="116937"/>
                </a:solidFill>
                <a:latin typeface="Times New Roman" panose="02020603050405020304" pitchFamily="18" charset="0"/>
                <a:cs typeface="Times New Roman" panose="02020603050405020304" pitchFamily="18" charset="0"/>
              </a:rPr>
              <a:t>Building Area : </a:t>
            </a:r>
            <a:r>
              <a:rPr lang="en-US" sz="2000" dirty="0" smtClean="0">
                <a:solidFill>
                  <a:srgbClr val="116937"/>
                </a:solidFill>
                <a:latin typeface="Times New Roman" panose="02020603050405020304" pitchFamily="18" charset="0"/>
                <a:cs typeface="Times New Roman" panose="02020603050405020304" pitchFamily="18" charset="0"/>
              </a:rPr>
              <a:t>6040 Sq. </a:t>
            </a:r>
            <a:r>
              <a:rPr lang="en-US" sz="2000" dirty="0" err="1" smtClean="0">
                <a:solidFill>
                  <a:srgbClr val="116937"/>
                </a:solidFill>
                <a:latin typeface="Times New Roman" panose="02020603050405020304" pitchFamily="18" charset="0"/>
                <a:cs typeface="Times New Roman" panose="02020603050405020304" pitchFamily="18" charset="0"/>
              </a:rPr>
              <a:t>Mts</a:t>
            </a:r>
            <a:endParaRPr lang="en-US" sz="2000" dirty="0">
              <a:solidFill>
                <a:srgbClr val="116937"/>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 xmlns:a16="http://schemas.microsoft.com/office/drawing/2014/main" id="{3CF4903B-14D4-4D66-80BE-367DF1FD9642}"/>
              </a:ext>
            </a:extLst>
          </p:cNvPr>
          <p:cNvSpPr/>
          <p:nvPr/>
        </p:nvSpPr>
        <p:spPr>
          <a:xfrm>
            <a:off x="7842822" y="8268960"/>
            <a:ext cx="3341428" cy="707886"/>
          </a:xfrm>
          <a:prstGeom prst="rect">
            <a:avLst/>
          </a:prstGeom>
        </p:spPr>
        <p:txBody>
          <a:bodyPr wrap="none">
            <a:spAutoFit/>
          </a:bodyPr>
          <a:lstStyle/>
          <a:p>
            <a:r>
              <a:rPr lang="en-US" sz="2000" b="1" dirty="0">
                <a:solidFill>
                  <a:srgbClr val="116937"/>
                </a:solidFill>
                <a:latin typeface="Times New Roman" panose="02020603050405020304" pitchFamily="18" charset="0"/>
                <a:cs typeface="Times New Roman" panose="02020603050405020304" pitchFamily="18" charset="0"/>
              </a:rPr>
              <a:t>Land Area : </a:t>
            </a:r>
            <a:r>
              <a:rPr lang="en-US" sz="2000" dirty="0">
                <a:solidFill>
                  <a:srgbClr val="116937"/>
                </a:solidFill>
                <a:latin typeface="Times New Roman" panose="02020603050405020304" pitchFamily="18" charset="0"/>
                <a:cs typeface="Times New Roman" panose="02020603050405020304" pitchFamily="18" charset="0"/>
              </a:rPr>
              <a:t>6070 Sq. Mts</a:t>
            </a:r>
          </a:p>
          <a:p>
            <a:r>
              <a:rPr lang="en-US" sz="2000" b="1" dirty="0">
                <a:solidFill>
                  <a:srgbClr val="116937"/>
                </a:solidFill>
                <a:latin typeface="Times New Roman" panose="02020603050405020304" pitchFamily="18" charset="0"/>
                <a:cs typeface="Times New Roman" panose="02020603050405020304" pitchFamily="18" charset="0"/>
              </a:rPr>
              <a:t>Building Area : </a:t>
            </a:r>
            <a:r>
              <a:rPr lang="en-US" sz="2000" dirty="0">
                <a:solidFill>
                  <a:srgbClr val="116937"/>
                </a:solidFill>
                <a:latin typeface="Times New Roman" panose="02020603050405020304" pitchFamily="18" charset="0"/>
                <a:cs typeface="Times New Roman" panose="02020603050405020304" pitchFamily="18" charset="0"/>
              </a:rPr>
              <a:t>2325 Sq. Mts</a:t>
            </a:r>
          </a:p>
        </p:txBody>
      </p:sp>
      <p:pic>
        <p:nvPicPr>
          <p:cNvPr id="2" name="Picture 1"/>
          <p:cNvPicPr>
            <a:picLocks noChangeAspect="1"/>
          </p:cNvPicPr>
          <p:nvPr/>
        </p:nvPicPr>
        <p:blipFill rotWithShape="1">
          <a:blip r:embed="rId15" cstate="print">
            <a:extLst>
              <a:ext uri="{28A0092B-C50C-407E-A947-70E740481C1C}">
                <a14:useLocalDpi xmlns:a14="http://schemas.microsoft.com/office/drawing/2010/main" val="0"/>
              </a:ext>
            </a:extLst>
          </a:blip>
          <a:srcRect l="13500" t="8416" r="13565" b="23862"/>
          <a:stretch/>
        </p:blipFill>
        <p:spPr>
          <a:xfrm>
            <a:off x="4658248" y="4297650"/>
            <a:ext cx="3052659" cy="1870882"/>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 xmlns:a16="http://schemas.microsoft.com/office/drawing/2014/main" id="{D16F234E-AB68-48E1-838B-B56533EBAA3C}"/>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3744383" y="1598546"/>
            <a:ext cx="3380310" cy="1659637"/>
          </a:xfrm>
          <a:prstGeom prst="rect">
            <a:avLst/>
          </a:prstGeom>
        </p:spPr>
      </p:pic>
      <p:pic>
        <p:nvPicPr>
          <p:cNvPr id="6" name="Picture 2" descr="Image result">
            <a:extLst>
              <a:ext uri="{FF2B5EF4-FFF2-40B4-BE49-F238E27FC236}">
                <a16:creationId xmlns="" xmlns:a16="http://schemas.microsoft.com/office/drawing/2014/main" id="{94ED1237-45DE-42C9-B1BD-34266799296A}"/>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Lst>
          </a:blip>
          <a:srcRect/>
          <a:stretch>
            <a:fillRect/>
          </a:stretch>
        </p:blipFill>
        <p:spPr bwMode="auto">
          <a:xfrm>
            <a:off x="7377487" y="1598546"/>
            <a:ext cx="2191357" cy="1660970"/>
          </a:xfrm>
          <a:prstGeom prst="rect">
            <a:avLst/>
          </a:prstGeom>
        </p:spPr>
      </p:pic>
      <p:pic>
        <p:nvPicPr>
          <p:cNvPr id="7" name="Picture 2" descr="E:\Profiles\PS4.jpg">
            <a:extLst>
              <a:ext uri="{FF2B5EF4-FFF2-40B4-BE49-F238E27FC236}">
                <a16:creationId xmlns="" xmlns:a16="http://schemas.microsoft.com/office/drawing/2014/main" id="{EFFDFD82-EF54-4408-A26C-B21A21BE7149}"/>
              </a:ext>
            </a:extLst>
          </p:cNvPr>
          <p:cNvPicPr>
            <a:picLocks noChangeAspect="1" noChangeArrowheads="1"/>
          </p:cNvPicPr>
          <p:nvPr/>
        </p:nvPicPr>
        <p:blipFill>
          <a:blip r:embed="rId6" cstate="email">
            <a:extLst>
              <a:ext uri="{BEBA8EAE-BF5A-486C-A8C5-ECC9F3942E4B}">
                <a14:imgProps xmlns:a14="http://schemas.microsoft.com/office/drawing/2010/main">
                  <a14:imgLayer r:embed="rId7">
                    <a14:imgEffect>
                      <a14:brightnessContrast bright="40000" contrast="20000"/>
                    </a14:imgEffect>
                  </a14:imgLayer>
                </a14:imgProps>
              </a:ext>
            </a:extLst>
          </a:blip>
          <a:srcRect/>
          <a:stretch>
            <a:fillRect/>
          </a:stretch>
        </p:blipFill>
        <p:spPr bwMode="auto">
          <a:xfrm>
            <a:off x="9807906" y="1598546"/>
            <a:ext cx="2731317" cy="1659636"/>
          </a:xfrm>
          <a:prstGeom prst="rect">
            <a:avLst/>
          </a:prstGeom>
        </p:spPr>
      </p:pic>
      <p:pic>
        <p:nvPicPr>
          <p:cNvPr id="9" name="Picture 8" descr="041011_102659_ferromatik.jpg">
            <a:extLst>
              <a:ext uri="{FF2B5EF4-FFF2-40B4-BE49-F238E27FC236}">
                <a16:creationId xmlns="" xmlns:a16="http://schemas.microsoft.com/office/drawing/2014/main" id="{8E897F8C-B0BF-4252-BBEB-01D18A85DA4D}"/>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19115" y="1647905"/>
            <a:ext cx="3421842" cy="1610278"/>
          </a:xfrm>
          <a:prstGeom prst="rect">
            <a:avLst/>
          </a:prstGeom>
        </p:spPr>
      </p:pic>
      <p:pic>
        <p:nvPicPr>
          <p:cNvPr id="10" name="Picture 9" descr="3_2_5.jpg">
            <a:extLst>
              <a:ext uri="{FF2B5EF4-FFF2-40B4-BE49-F238E27FC236}">
                <a16:creationId xmlns="" xmlns:a16="http://schemas.microsoft.com/office/drawing/2014/main" id="{90FBFDDD-507A-44B6-BBEB-A091D2D11E89}"/>
              </a:ext>
            </a:extLst>
          </p:cNvPr>
          <p:cNvPicPr>
            <a:picLocks noChangeAspect="1"/>
          </p:cNvPicPr>
          <p:nvPr/>
        </p:nvPicPr>
        <p:blipFill>
          <a:blip r:embed="rId9" cstate="print"/>
          <a:stretch>
            <a:fillRect/>
          </a:stretch>
        </p:blipFill>
        <p:spPr>
          <a:xfrm>
            <a:off x="4099354" y="4254295"/>
            <a:ext cx="1796666" cy="1955486"/>
          </a:xfrm>
          <a:prstGeom prst="rect">
            <a:avLst/>
          </a:prstGeom>
        </p:spPr>
      </p:pic>
      <p:pic>
        <p:nvPicPr>
          <p:cNvPr id="12" name="Picture 11">
            <a:extLst>
              <a:ext uri="{FF2B5EF4-FFF2-40B4-BE49-F238E27FC236}">
                <a16:creationId xmlns="" xmlns:a16="http://schemas.microsoft.com/office/drawing/2014/main" id="{A5D7953D-E4EC-4ED1-AA4C-E6DDF132CC49}"/>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40000" contrast="20000"/>
                    </a14:imgEffect>
                  </a14:imgLayer>
                </a14:imgProps>
              </a:ext>
            </a:extLst>
          </a:blip>
          <a:stretch>
            <a:fillRect/>
          </a:stretch>
        </p:blipFill>
        <p:spPr>
          <a:xfrm>
            <a:off x="300417" y="4339176"/>
            <a:ext cx="3245610" cy="1891610"/>
          </a:xfrm>
          <a:prstGeom prst="rect">
            <a:avLst/>
          </a:prstGeom>
        </p:spPr>
      </p:pic>
      <p:pic>
        <p:nvPicPr>
          <p:cNvPr id="13" name="Picture 12">
            <a:extLst>
              <a:ext uri="{FF2B5EF4-FFF2-40B4-BE49-F238E27FC236}">
                <a16:creationId xmlns="" xmlns:a16="http://schemas.microsoft.com/office/drawing/2014/main" id="{740BF86D-F174-4B37-9DFD-7BA218744BF9}"/>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9083130" y="6835173"/>
            <a:ext cx="2879013" cy="1511936"/>
          </a:xfrm>
          <a:prstGeom prst="rect">
            <a:avLst/>
          </a:prstGeom>
        </p:spPr>
      </p:pic>
      <p:sp>
        <p:nvSpPr>
          <p:cNvPr id="14" name="Rectangle: Rounded Corners 13">
            <a:extLst>
              <a:ext uri="{FF2B5EF4-FFF2-40B4-BE49-F238E27FC236}">
                <a16:creationId xmlns="" xmlns:a16="http://schemas.microsoft.com/office/drawing/2014/main" id="{F1762044-83FA-4211-B9EC-89E4FB9A1F67}"/>
              </a:ext>
            </a:extLst>
          </p:cNvPr>
          <p:cNvSpPr/>
          <p:nvPr/>
        </p:nvSpPr>
        <p:spPr>
          <a:xfrm>
            <a:off x="336184" y="8659289"/>
            <a:ext cx="2743795" cy="457200"/>
          </a:xfrm>
          <a:prstGeom prst="roundRect">
            <a:avLst/>
          </a:prstGeom>
          <a:noFill/>
          <a:ln>
            <a:no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lang="en-US" sz="2000" b="1" dirty="0">
                <a:solidFill>
                  <a:srgbClr val="116937"/>
                </a:solidFill>
                <a:latin typeface="Times New Roman" panose="02020603050405020304" pitchFamily="18" charset="0"/>
                <a:cs typeface="Times New Roman" panose="02020603050405020304" pitchFamily="18" charset="0"/>
              </a:rPr>
              <a:t>Leak test SPM – </a:t>
            </a:r>
            <a:r>
              <a:rPr lang="en-US" sz="2000" b="1" dirty="0" smtClean="0">
                <a:solidFill>
                  <a:srgbClr val="116937"/>
                </a:solidFill>
                <a:latin typeface="Times New Roman" panose="02020603050405020304" pitchFamily="18" charset="0"/>
                <a:cs typeface="Times New Roman" panose="02020603050405020304" pitchFamily="18" charset="0"/>
              </a:rPr>
              <a:t>2 No</a:t>
            </a:r>
            <a:endParaRPr lang="en-US" sz="2000" b="1" dirty="0">
              <a:solidFill>
                <a:srgbClr val="116937"/>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 xmlns:a16="http://schemas.microsoft.com/office/drawing/2014/main" id="{059DBFA2-CE43-49EC-8CB5-242F493DDFD5}"/>
              </a:ext>
            </a:extLst>
          </p:cNvPr>
          <p:cNvSpPr/>
          <p:nvPr/>
        </p:nvSpPr>
        <p:spPr>
          <a:xfrm>
            <a:off x="-102728" y="3525658"/>
            <a:ext cx="4072320" cy="457200"/>
          </a:xfrm>
          <a:prstGeom prst="roundRect">
            <a:avLst/>
          </a:prstGeom>
          <a:noFill/>
          <a:ln>
            <a:no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lang="en-US" sz="2000" b="1" dirty="0">
                <a:solidFill>
                  <a:srgbClr val="116937"/>
                </a:solidFill>
                <a:latin typeface="Times New Roman" panose="02020603050405020304" pitchFamily="18" charset="0"/>
                <a:cs typeface="Times New Roman" panose="02020603050405020304" pitchFamily="18" charset="0"/>
              </a:rPr>
              <a:t>Plastic Injection Molding – 40 </a:t>
            </a:r>
            <a:r>
              <a:rPr lang="en-US" sz="2000" b="1" dirty="0" smtClean="0">
                <a:solidFill>
                  <a:srgbClr val="116937"/>
                </a:solidFill>
                <a:latin typeface="Times New Roman" panose="02020603050405020304" pitchFamily="18" charset="0"/>
                <a:cs typeface="Times New Roman" panose="02020603050405020304" pitchFamily="18" charset="0"/>
              </a:rPr>
              <a:t>No</a:t>
            </a:r>
            <a:endParaRPr lang="en-US" sz="2000" b="1" dirty="0">
              <a:solidFill>
                <a:srgbClr val="116937"/>
              </a:solidFill>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 xmlns:a16="http://schemas.microsoft.com/office/drawing/2014/main" id="{653D8C8C-1B51-47D3-A70C-9DFD8890EE31}"/>
              </a:ext>
            </a:extLst>
          </p:cNvPr>
          <p:cNvSpPr/>
          <p:nvPr/>
        </p:nvSpPr>
        <p:spPr>
          <a:xfrm>
            <a:off x="6703414" y="3665454"/>
            <a:ext cx="3380310" cy="460889"/>
          </a:xfrm>
          <a:prstGeom prst="roundRect">
            <a:avLst/>
          </a:prstGeom>
          <a:noFill/>
          <a:ln>
            <a:no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lang="en-US" sz="1800" dirty="0"/>
              <a:t> </a:t>
            </a:r>
          </a:p>
          <a:p>
            <a:pPr algn="ctr"/>
            <a:r>
              <a:rPr lang="en-US" sz="1800" dirty="0"/>
              <a:t> </a:t>
            </a:r>
            <a:r>
              <a:rPr lang="en-US" sz="2000" b="1" dirty="0">
                <a:solidFill>
                  <a:srgbClr val="116937"/>
                </a:solidFill>
                <a:latin typeface="Times New Roman" panose="02020603050405020304" pitchFamily="18" charset="0"/>
                <a:cs typeface="Times New Roman" panose="02020603050405020304" pitchFamily="18" charset="0"/>
              </a:rPr>
              <a:t>Manual Spray Painting – 6 Lines</a:t>
            </a:r>
          </a:p>
          <a:p>
            <a:pPr algn="ctr"/>
            <a:endParaRPr lang="en-US" sz="2000" b="1" dirty="0">
              <a:solidFill>
                <a:srgbClr val="116937"/>
              </a:solidFill>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 xmlns:a16="http://schemas.microsoft.com/office/drawing/2014/main" id="{04B1B9EE-C6B2-4BBA-81D4-CCE122C6DFF1}"/>
              </a:ext>
            </a:extLst>
          </p:cNvPr>
          <p:cNvSpPr/>
          <p:nvPr/>
        </p:nvSpPr>
        <p:spPr>
          <a:xfrm>
            <a:off x="10040419" y="3633434"/>
            <a:ext cx="2777127" cy="492909"/>
          </a:xfrm>
          <a:prstGeom prst="roundRect">
            <a:avLst/>
          </a:prstGeom>
          <a:noFill/>
          <a:ln>
            <a:no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lang="en-US" sz="2000" b="1" dirty="0">
                <a:solidFill>
                  <a:srgbClr val="116937"/>
                </a:solidFill>
                <a:latin typeface="Times New Roman" panose="02020603050405020304" pitchFamily="18" charset="0"/>
                <a:cs typeface="Times New Roman" panose="02020603050405020304" pitchFamily="18" charset="0"/>
              </a:rPr>
              <a:t>Flat Spray Painting – 1 No</a:t>
            </a:r>
            <a:r>
              <a:rPr lang="en-US" sz="1800" dirty="0"/>
              <a:t>.</a:t>
            </a:r>
          </a:p>
        </p:txBody>
      </p:sp>
      <p:sp>
        <p:nvSpPr>
          <p:cNvPr id="18" name="Rectangle: Rounded Corners 17">
            <a:extLst>
              <a:ext uri="{FF2B5EF4-FFF2-40B4-BE49-F238E27FC236}">
                <a16:creationId xmlns="" xmlns:a16="http://schemas.microsoft.com/office/drawing/2014/main" id="{D92E3DFF-462C-4623-AEF9-BC06DDD7FE61}"/>
              </a:ext>
            </a:extLst>
          </p:cNvPr>
          <p:cNvSpPr/>
          <p:nvPr/>
        </p:nvSpPr>
        <p:spPr>
          <a:xfrm>
            <a:off x="3996136" y="3525658"/>
            <a:ext cx="2680733" cy="456441"/>
          </a:xfrm>
          <a:prstGeom prst="roundRect">
            <a:avLst/>
          </a:prstGeom>
          <a:noFill/>
          <a:ln>
            <a:no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lang="en-US" sz="2000" b="1" dirty="0">
                <a:solidFill>
                  <a:srgbClr val="116937"/>
                </a:solidFill>
                <a:latin typeface="Times New Roman" panose="02020603050405020304" pitchFamily="18" charset="0"/>
                <a:cs typeface="Times New Roman" panose="02020603050405020304" pitchFamily="18" charset="0"/>
              </a:rPr>
              <a:t>Painting Robot – 1 No</a:t>
            </a:r>
            <a:r>
              <a:rPr lang="en-US" sz="1800" dirty="0"/>
              <a:t>.</a:t>
            </a:r>
          </a:p>
        </p:txBody>
      </p:sp>
      <p:sp>
        <p:nvSpPr>
          <p:cNvPr id="19" name="Rectangle: Rounded Corners 18">
            <a:extLst>
              <a:ext uri="{FF2B5EF4-FFF2-40B4-BE49-F238E27FC236}">
                <a16:creationId xmlns="" xmlns:a16="http://schemas.microsoft.com/office/drawing/2014/main" id="{86E6A8FC-D3EE-4C33-B557-22E8F0351C9D}"/>
              </a:ext>
            </a:extLst>
          </p:cNvPr>
          <p:cNvSpPr/>
          <p:nvPr/>
        </p:nvSpPr>
        <p:spPr>
          <a:xfrm>
            <a:off x="3602699" y="6265902"/>
            <a:ext cx="2567858" cy="457200"/>
          </a:xfrm>
          <a:prstGeom prst="roundRect">
            <a:avLst/>
          </a:prstGeom>
          <a:noFill/>
          <a:ln>
            <a:no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lang="en-US" sz="2000" b="1" dirty="0">
                <a:solidFill>
                  <a:srgbClr val="116937"/>
                </a:solidFill>
                <a:latin typeface="Times New Roman" panose="02020603050405020304" pitchFamily="18" charset="0"/>
                <a:cs typeface="Times New Roman" panose="02020603050405020304" pitchFamily="18" charset="0"/>
              </a:rPr>
              <a:t>Pad Printing  - 5 </a:t>
            </a:r>
            <a:r>
              <a:rPr lang="en-US" sz="2000" b="1" dirty="0" smtClean="0">
                <a:solidFill>
                  <a:srgbClr val="116937"/>
                </a:solidFill>
                <a:latin typeface="Times New Roman" panose="02020603050405020304" pitchFamily="18" charset="0"/>
                <a:cs typeface="Times New Roman" panose="02020603050405020304" pitchFamily="18" charset="0"/>
              </a:rPr>
              <a:t>No</a:t>
            </a:r>
            <a:r>
              <a:rPr lang="en-US" sz="1800" dirty="0" smtClean="0"/>
              <a:t>.</a:t>
            </a:r>
            <a:endParaRPr lang="en-US" sz="1800" dirty="0"/>
          </a:p>
        </p:txBody>
      </p:sp>
      <p:sp>
        <p:nvSpPr>
          <p:cNvPr id="20" name="Rectangle: Rounded Corners 19">
            <a:extLst>
              <a:ext uri="{FF2B5EF4-FFF2-40B4-BE49-F238E27FC236}">
                <a16:creationId xmlns="" xmlns:a16="http://schemas.microsoft.com/office/drawing/2014/main" id="{C6FFE740-B724-463F-BB7C-E8E5F5C0CC78}"/>
              </a:ext>
            </a:extLst>
          </p:cNvPr>
          <p:cNvSpPr/>
          <p:nvPr/>
        </p:nvSpPr>
        <p:spPr>
          <a:xfrm>
            <a:off x="339327" y="6271820"/>
            <a:ext cx="2965589" cy="457200"/>
          </a:xfrm>
          <a:prstGeom prst="roundRect">
            <a:avLst/>
          </a:prstGeom>
          <a:noFill/>
          <a:ln>
            <a:no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lang="en-US" sz="2000" b="1" dirty="0">
                <a:solidFill>
                  <a:srgbClr val="116937"/>
                </a:solidFill>
                <a:latin typeface="Times New Roman" panose="02020603050405020304" pitchFamily="18" charset="0"/>
                <a:cs typeface="Times New Roman" panose="02020603050405020304" pitchFamily="18" charset="0"/>
              </a:rPr>
              <a:t>Laser Etching – 3 </a:t>
            </a:r>
            <a:r>
              <a:rPr lang="en-US" sz="2000" b="1" dirty="0" smtClean="0">
                <a:solidFill>
                  <a:srgbClr val="116937"/>
                </a:solidFill>
                <a:latin typeface="Times New Roman" panose="02020603050405020304" pitchFamily="18" charset="0"/>
                <a:cs typeface="Times New Roman" panose="02020603050405020304" pitchFamily="18" charset="0"/>
              </a:rPr>
              <a:t>No.</a:t>
            </a:r>
            <a:endParaRPr lang="en-US" sz="2000" b="1" dirty="0">
              <a:solidFill>
                <a:srgbClr val="116937"/>
              </a:solidFill>
              <a:latin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 xmlns:a16="http://schemas.microsoft.com/office/drawing/2014/main" id="{2A320D38-D5DD-4CD8-A303-0FAA31597805}"/>
              </a:ext>
            </a:extLst>
          </p:cNvPr>
          <p:cNvSpPr/>
          <p:nvPr/>
        </p:nvSpPr>
        <p:spPr>
          <a:xfrm>
            <a:off x="9727009" y="8492306"/>
            <a:ext cx="1327024" cy="465262"/>
          </a:xfrm>
          <a:prstGeom prst="roundRect">
            <a:avLst/>
          </a:prstGeom>
          <a:noFill/>
          <a:ln>
            <a:no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lang="en-US" sz="1800" dirty="0"/>
              <a:t> </a:t>
            </a:r>
            <a:r>
              <a:rPr lang="en-US" sz="2000" b="1" dirty="0">
                <a:solidFill>
                  <a:srgbClr val="116937"/>
                </a:solidFill>
                <a:latin typeface="Times New Roman" panose="02020603050405020304" pitchFamily="18" charset="0"/>
                <a:cs typeface="Times New Roman" panose="02020603050405020304" pitchFamily="18" charset="0"/>
              </a:rPr>
              <a:t>Assembly</a:t>
            </a:r>
          </a:p>
        </p:txBody>
      </p:sp>
      <p:sp>
        <p:nvSpPr>
          <p:cNvPr id="22" name="Rectangle: Rounded Corners 21">
            <a:extLst>
              <a:ext uri="{FF2B5EF4-FFF2-40B4-BE49-F238E27FC236}">
                <a16:creationId xmlns="" xmlns:a16="http://schemas.microsoft.com/office/drawing/2014/main" id="{908CED81-93EB-4AD5-B6D8-47160642B063}"/>
              </a:ext>
            </a:extLst>
          </p:cNvPr>
          <p:cNvSpPr/>
          <p:nvPr/>
        </p:nvSpPr>
        <p:spPr>
          <a:xfrm>
            <a:off x="6072603" y="8639834"/>
            <a:ext cx="3199413" cy="457200"/>
          </a:xfrm>
          <a:prstGeom prst="roundRect">
            <a:avLst/>
          </a:prstGeom>
          <a:noFill/>
          <a:ln>
            <a:no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lang="en-US" sz="2000" b="1" dirty="0">
                <a:solidFill>
                  <a:srgbClr val="116937"/>
                </a:solidFill>
                <a:latin typeface="Times New Roman" panose="02020603050405020304" pitchFamily="18" charset="0"/>
                <a:cs typeface="Times New Roman" panose="02020603050405020304" pitchFamily="18" charset="0"/>
              </a:rPr>
              <a:t>Ultrasonic Welding – 2 </a:t>
            </a:r>
            <a:r>
              <a:rPr lang="en-US" sz="2000" b="1" dirty="0" smtClean="0">
                <a:solidFill>
                  <a:srgbClr val="116937"/>
                </a:solidFill>
                <a:latin typeface="Times New Roman" panose="02020603050405020304" pitchFamily="18" charset="0"/>
                <a:cs typeface="Times New Roman" panose="02020603050405020304" pitchFamily="18" charset="0"/>
              </a:rPr>
              <a:t>No</a:t>
            </a:r>
            <a:endParaRPr lang="en-US" sz="2000" b="1" dirty="0">
              <a:solidFill>
                <a:srgbClr val="116937"/>
              </a:solidFill>
              <a:latin typeface="Times New Roman" panose="02020603050405020304" pitchFamily="18" charset="0"/>
              <a:cs typeface="Times New Roman" panose="02020603050405020304" pitchFamily="18" charset="0"/>
            </a:endParaRPr>
          </a:p>
        </p:txBody>
      </p:sp>
      <p:sp>
        <p:nvSpPr>
          <p:cNvPr id="23" name="Rectangle: Rounded Corners 22">
            <a:extLst>
              <a:ext uri="{FF2B5EF4-FFF2-40B4-BE49-F238E27FC236}">
                <a16:creationId xmlns="" xmlns:a16="http://schemas.microsoft.com/office/drawing/2014/main" id="{C57A5C7B-4077-4953-B981-7D016F3488FC}"/>
              </a:ext>
            </a:extLst>
          </p:cNvPr>
          <p:cNvSpPr/>
          <p:nvPr/>
        </p:nvSpPr>
        <p:spPr>
          <a:xfrm>
            <a:off x="9568844" y="6209781"/>
            <a:ext cx="2970379" cy="457200"/>
          </a:xfrm>
          <a:prstGeom prst="roundRect">
            <a:avLst/>
          </a:prstGeom>
          <a:noFill/>
          <a:ln>
            <a:no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lang="en-US" sz="2000" b="1" dirty="0">
                <a:solidFill>
                  <a:srgbClr val="116937"/>
                </a:solidFill>
                <a:latin typeface="Times New Roman" panose="02020603050405020304" pitchFamily="18" charset="0"/>
                <a:cs typeface="Times New Roman" panose="02020603050405020304" pitchFamily="18" charset="0"/>
              </a:rPr>
              <a:t>Thermoforming  – 1 No.</a:t>
            </a:r>
          </a:p>
        </p:txBody>
      </p:sp>
      <p:pic>
        <p:nvPicPr>
          <p:cNvPr id="2050" name="Picture 2" descr="Related image">
            <a:extLst>
              <a:ext uri="{FF2B5EF4-FFF2-40B4-BE49-F238E27FC236}">
                <a16:creationId xmlns="" xmlns:a16="http://schemas.microsoft.com/office/drawing/2014/main" id="{EEF895D2-6289-47A8-937C-1505C0289728}"/>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9983993" y="4273879"/>
            <a:ext cx="2392651" cy="190454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Rounded Corners 24">
            <a:extLst>
              <a:ext uri="{FF2B5EF4-FFF2-40B4-BE49-F238E27FC236}">
                <a16:creationId xmlns="" xmlns:a16="http://schemas.microsoft.com/office/drawing/2014/main" id="{3663A83C-7A3E-4C89-AD11-E132AD7CC36A}"/>
              </a:ext>
            </a:extLst>
          </p:cNvPr>
          <p:cNvSpPr/>
          <p:nvPr/>
        </p:nvSpPr>
        <p:spPr>
          <a:xfrm>
            <a:off x="6449347" y="6230786"/>
            <a:ext cx="2970378" cy="457200"/>
          </a:xfrm>
          <a:prstGeom prst="roundRect">
            <a:avLst/>
          </a:prstGeom>
          <a:noFill/>
          <a:ln>
            <a:no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lang="en-US" sz="2000" b="1" dirty="0">
                <a:solidFill>
                  <a:srgbClr val="116937"/>
                </a:solidFill>
                <a:latin typeface="Times New Roman" panose="02020603050405020304" pitchFamily="18" charset="0"/>
                <a:cs typeface="Times New Roman" panose="02020603050405020304" pitchFamily="18" charset="0"/>
              </a:rPr>
              <a:t>Hot foil stamping  – 1 No.</a:t>
            </a:r>
          </a:p>
        </p:txBody>
      </p:sp>
      <p:pic>
        <p:nvPicPr>
          <p:cNvPr id="27" name="Picture 26">
            <a:extLst>
              <a:ext uri="{FF2B5EF4-FFF2-40B4-BE49-F238E27FC236}">
                <a16:creationId xmlns="" xmlns:a16="http://schemas.microsoft.com/office/drawing/2014/main" id="{78FD03C1-A6E3-4E19-B4A8-269958041EAF}"/>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r="-2480"/>
          <a:stretch/>
        </p:blipFill>
        <p:spPr>
          <a:xfrm>
            <a:off x="6780087" y="6778578"/>
            <a:ext cx="1352236" cy="1723352"/>
          </a:xfrm>
          <a:prstGeom prst="rect">
            <a:avLst/>
          </a:prstGeom>
        </p:spPr>
      </p:pic>
      <p:pic>
        <p:nvPicPr>
          <p:cNvPr id="28" name="Picture 27">
            <a:extLst>
              <a:ext uri="{FF2B5EF4-FFF2-40B4-BE49-F238E27FC236}">
                <a16:creationId xmlns="" xmlns:a16="http://schemas.microsoft.com/office/drawing/2014/main" id="{A9781670-001D-4EBA-9E64-F43598E40D4B}"/>
              </a:ext>
            </a:extLst>
          </p:cNvPr>
          <p:cNvPicPr>
            <a:picLocks noChangeAspect="1"/>
          </p:cNvPicPr>
          <p:nvPr/>
        </p:nvPicPr>
        <p:blipFill rotWithShape="1">
          <a:blip r:embed="rId16" cstate="email">
            <a:extLst>
              <a:ext uri="{BEBA8EAE-BF5A-486C-A8C5-ECC9F3942E4B}">
                <a14:imgProps xmlns:a14="http://schemas.microsoft.com/office/drawing/2010/main">
                  <a14:imgLayer r:embed="rId17">
                    <a14:imgEffect>
                      <a14:brightnessContrast bright="20000" contrast="20000"/>
                    </a14:imgEffect>
                  </a14:imgLayer>
                </a14:imgProps>
              </a:ext>
              <a:ext uri="{28A0092B-C50C-407E-A947-70E740481C1C}">
                <a14:useLocalDpi xmlns:a14="http://schemas.microsoft.com/office/drawing/2010/main"/>
              </a:ext>
            </a:extLst>
          </a:blip>
          <a:srcRect/>
          <a:stretch/>
        </p:blipFill>
        <p:spPr>
          <a:xfrm>
            <a:off x="7204534" y="4354988"/>
            <a:ext cx="1611864" cy="1791601"/>
          </a:xfrm>
          <a:prstGeom prst="rect">
            <a:avLst/>
          </a:prstGeom>
        </p:spPr>
      </p:pic>
      <p:sp>
        <p:nvSpPr>
          <p:cNvPr id="29" name="Rectangle: Rounded Corners 28">
            <a:extLst>
              <a:ext uri="{FF2B5EF4-FFF2-40B4-BE49-F238E27FC236}">
                <a16:creationId xmlns="" xmlns:a16="http://schemas.microsoft.com/office/drawing/2014/main" id="{7A8DEC21-5570-4950-B6FE-D9565B5C11F7}"/>
              </a:ext>
            </a:extLst>
          </p:cNvPr>
          <p:cNvSpPr/>
          <p:nvPr/>
        </p:nvSpPr>
        <p:spPr>
          <a:xfrm>
            <a:off x="3079980" y="8638284"/>
            <a:ext cx="2895348" cy="478205"/>
          </a:xfrm>
          <a:prstGeom prst="roundRect">
            <a:avLst/>
          </a:prstGeom>
          <a:noFill/>
          <a:ln>
            <a:no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lang="en-US" sz="2000" b="1" dirty="0">
                <a:solidFill>
                  <a:srgbClr val="116937"/>
                </a:solidFill>
                <a:latin typeface="Times New Roman" panose="02020603050405020304" pitchFamily="18" charset="0"/>
                <a:cs typeface="Times New Roman" panose="02020603050405020304" pitchFamily="18" charset="0"/>
              </a:rPr>
              <a:t>Hotplate Welding – 2 </a:t>
            </a:r>
            <a:r>
              <a:rPr lang="en-US" sz="2000" b="1" dirty="0" smtClean="0">
                <a:solidFill>
                  <a:srgbClr val="116937"/>
                </a:solidFill>
                <a:latin typeface="Times New Roman" panose="02020603050405020304" pitchFamily="18" charset="0"/>
                <a:cs typeface="Times New Roman" panose="02020603050405020304" pitchFamily="18" charset="0"/>
              </a:rPr>
              <a:t>No</a:t>
            </a:r>
            <a:endParaRPr lang="en-US" sz="2000" b="1" dirty="0">
              <a:solidFill>
                <a:srgbClr val="116937"/>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 xmlns:a16="http://schemas.microsoft.com/office/drawing/2014/main" id="{F26E8919-6BE7-4BAA-B534-9F8F873691EB}"/>
              </a:ext>
            </a:extLst>
          </p:cNvPr>
          <p:cNvSpPr txBox="1"/>
          <p:nvPr/>
        </p:nvSpPr>
        <p:spPr>
          <a:xfrm>
            <a:off x="0" y="309615"/>
            <a:ext cx="12801600" cy="646331"/>
          </a:xfrm>
          <a:prstGeom prst="rect">
            <a:avLst/>
          </a:prstGeom>
          <a:noFill/>
        </p:spPr>
        <p:txBody>
          <a:bodyPr wrap="square" rtlCol="0">
            <a:spAutoFit/>
          </a:bodyPr>
          <a:lstStyle>
            <a:defPPr>
              <a:defRPr lang="en-US"/>
            </a:defPPr>
            <a:lvl1pPr algn="ctr">
              <a:defRPr sz="5400" b="1">
                <a:gradFill>
                  <a:gsLst>
                    <a:gs pos="0">
                      <a:srgbClr val="33CC33"/>
                    </a:gs>
                    <a:gs pos="74000">
                      <a:srgbClr val="66FF33"/>
                    </a:gs>
                    <a:gs pos="83000">
                      <a:srgbClr val="00B050"/>
                    </a:gs>
                    <a:gs pos="100000">
                      <a:srgbClr val="66FF33"/>
                    </a:gs>
                  </a:gsLst>
                  <a:lin ang="5400000" scaled="1"/>
                </a:gradFill>
              </a:defRPr>
            </a:lvl1pPr>
          </a:lstStyle>
          <a:p>
            <a:r>
              <a:rPr lang="en-US" sz="3600" dirty="0">
                <a:solidFill>
                  <a:srgbClr val="116937"/>
                </a:solidFill>
                <a:latin typeface="Times New Roman" panose="02020603050405020304" pitchFamily="18" charset="0"/>
                <a:cs typeface="Times New Roman" panose="02020603050405020304" pitchFamily="18" charset="0"/>
              </a:rPr>
              <a:t>MANUFACTURING CAPABILITIES</a:t>
            </a:r>
          </a:p>
        </p:txBody>
      </p:sp>
      <p:pic>
        <p:nvPicPr>
          <p:cNvPr id="33" name="Picture 32">
            <a:extLst>
              <a:ext uri="{FF2B5EF4-FFF2-40B4-BE49-F238E27FC236}">
                <a16:creationId xmlns="" xmlns:a16="http://schemas.microsoft.com/office/drawing/2014/main" id="{E9AC4789-728A-49FC-9645-622A6F7B7FC5}"/>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a:off x="970451" y="6784872"/>
            <a:ext cx="1475263" cy="1723352"/>
          </a:xfrm>
          <a:prstGeom prst="rect">
            <a:avLst/>
          </a:prstGeom>
        </p:spPr>
      </p:pic>
      <p:pic>
        <p:nvPicPr>
          <p:cNvPr id="34" name="Picture 33">
            <a:extLst>
              <a:ext uri="{FF2B5EF4-FFF2-40B4-BE49-F238E27FC236}">
                <a16:creationId xmlns="" xmlns:a16="http://schemas.microsoft.com/office/drawing/2014/main" id="{5EC0497B-1388-4C8E-8EDD-C268F86C637D}"/>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3854788" y="6766698"/>
            <a:ext cx="1598275" cy="1871586"/>
          </a:xfrm>
          <a:prstGeom prst="rect">
            <a:avLst/>
          </a:prstGeom>
        </p:spPr>
      </p:pic>
    </p:spTree>
    <p:extLst>
      <p:ext uri="{BB962C8B-B14F-4D97-AF65-F5344CB8AC3E}">
        <p14:creationId xmlns:p14="http://schemas.microsoft.com/office/powerpoint/2010/main" val="16277946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0F3517A3-E711-4493-AEAB-429855D20AAE}"/>
              </a:ext>
            </a:extLst>
          </p:cNvPr>
          <p:cNvSpPr txBox="1"/>
          <p:nvPr/>
        </p:nvSpPr>
        <p:spPr>
          <a:xfrm>
            <a:off x="1400783" y="309616"/>
            <a:ext cx="11420271" cy="646331"/>
          </a:xfrm>
          <a:prstGeom prst="rect">
            <a:avLst/>
          </a:prstGeom>
          <a:noFill/>
        </p:spPr>
        <p:txBody>
          <a:bodyPr wrap="square" rtlCol="0">
            <a:spAutoFit/>
          </a:bodyPr>
          <a:lstStyle>
            <a:defPPr>
              <a:defRPr lang="en-US"/>
            </a:defPPr>
            <a:lvl1pPr algn="ctr">
              <a:defRPr sz="5400" b="1">
                <a:gradFill>
                  <a:gsLst>
                    <a:gs pos="0">
                      <a:srgbClr val="33CC33"/>
                    </a:gs>
                    <a:gs pos="74000">
                      <a:srgbClr val="66FF33"/>
                    </a:gs>
                    <a:gs pos="83000">
                      <a:srgbClr val="00B050"/>
                    </a:gs>
                    <a:gs pos="100000">
                      <a:srgbClr val="66FF33"/>
                    </a:gs>
                  </a:gsLst>
                  <a:lin ang="5400000" scaled="1"/>
                </a:gradFill>
              </a:defRPr>
            </a:lvl1pPr>
          </a:lstStyle>
          <a:p>
            <a:r>
              <a:rPr lang="en-US" sz="3600" dirty="0">
                <a:solidFill>
                  <a:srgbClr val="116937"/>
                </a:solidFill>
                <a:latin typeface="Times New Roman" panose="02020603050405020304" pitchFamily="18" charset="0"/>
                <a:cs typeface="Times New Roman" panose="02020603050405020304" pitchFamily="18" charset="0"/>
              </a:rPr>
              <a:t>INJECTION MOULDING MACHINES DETAILS</a:t>
            </a:r>
          </a:p>
        </p:txBody>
      </p:sp>
      <p:graphicFrame>
        <p:nvGraphicFramePr>
          <p:cNvPr id="5" name="Object 4">
            <a:extLst>
              <a:ext uri="{FF2B5EF4-FFF2-40B4-BE49-F238E27FC236}">
                <a16:creationId xmlns="" xmlns:a16="http://schemas.microsoft.com/office/drawing/2014/main" id="{45E00B18-E90F-4481-ACE4-CDDF8B6990E5}"/>
              </a:ext>
            </a:extLst>
          </p:cNvPr>
          <p:cNvGraphicFramePr>
            <a:graphicFrameLocks noChangeAspect="1"/>
          </p:cNvGraphicFramePr>
          <p:nvPr>
            <p:extLst>
              <p:ext uri="{D42A27DB-BD31-4B8C-83A1-F6EECF244321}">
                <p14:modId xmlns:p14="http://schemas.microsoft.com/office/powerpoint/2010/main" val="808171378"/>
              </p:ext>
            </p:extLst>
          </p:nvPr>
        </p:nvGraphicFramePr>
        <p:xfrm>
          <a:off x="1967711" y="1736769"/>
          <a:ext cx="8529601" cy="6868504"/>
        </p:xfrm>
        <a:graphic>
          <a:graphicData uri="http://schemas.openxmlformats.org/presentationml/2006/ole">
            <mc:AlternateContent xmlns:mc="http://schemas.openxmlformats.org/markup-compatibility/2006">
              <mc:Choice xmlns:v="urn:schemas-microsoft-com:vml" Requires="v">
                <p:oleObj spid="_x0000_s7248" name="Worksheet" r:id="rId3" imgW="6162822" imgH="4962496" progId="Excel.Sheet.12">
                  <p:embed/>
                </p:oleObj>
              </mc:Choice>
              <mc:Fallback>
                <p:oleObj name="Worksheet" r:id="rId3" imgW="6162822" imgH="4962496" progId="Excel.Sheet.12">
                  <p:embed/>
                  <p:pic>
                    <p:nvPicPr>
                      <p:cNvPr id="4" name="Object 3">
                        <a:extLst>
                          <a:ext uri="{FF2B5EF4-FFF2-40B4-BE49-F238E27FC236}">
                            <a16:creationId xmlns="" xmlns:a16="http://schemas.microsoft.com/office/drawing/2014/main" id="{7535B22E-66D4-4335-8E8A-9BD2641D55FC}"/>
                          </a:ext>
                        </a:extLst>
                      </p:cNvPr>
                      <p:cNvPicPr/>
                      <p:nvPr/>
                    </p:nvPicPr>
                    <p:blipFill>
                      <a:blip r:embed="rId4"/>
                      <a:stretch>
                        <a:fillRect/>
                      </a:stretch>
                    </p:blipFill>
                    <p:spPr>
                      <a:xfrm>
                        <a:off x="1967711" y="1736769"/>
                        <a:ext cx="8529601" cy="6868504"/>
                      </a:xfrm>
                      <a:prstGeom prst="rect">
                        <a:avLst/>
                      </a:prstGeom>
                    </p:spPr>
                  </p:pic>
                </p:oleObj>
              </mc:Fallback>
            </mc:AlternateContent>
          </a:graphicData>
        </a:graphic>
      </p:graphicFrame>
    </p:spTree>
    <p:extLst>
      <p:ext uri="{BB962C8B-B14F-4D97-AF65-F5344CB8AC3E}">
        <p14:creationId xmlns:p14="http://schemas.microsoft.com/office/powerpoint/2010/main" val="27748714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2159AB4-5485-4F89-B021-F4FD4727B5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87342" y="3058725"/>
            <a:ext cx="2874803" cy="1461074"/>
          </a:xfrm>
          <a:prstGeom prst="rect">
            <a:avLst/>
          </a:prstGeom>
        </p:spPr>
      </p:pic>
      <p:pic>
        <p:nvPicPr>
          <p:cNvPr id="6" name="Picture 5">
            <a:extLst>
              <a:ext uri="{FF2B5EF4-FFF2-40B4-BE49-F238E27FC236}">
                <a16:creationId xmlns="" xmlns:a16="http://schemas.microsoft.com/office/drawing/2014/main" id="{A8C14CEF-52EA-4A22-B762-B1E0F69CC360}"/>
              </a:ext>
            </a:extLst>
          </p:cNvPr>
          <p:cNvPicPr>
            <a:picLocks noChangeAspect="1"/>
          </p:cNvPicPr>
          <p:nvPr/>
        </p:nvPicPr>
        <p:blipFill>
          <a:blip r:embed="rId5" cstate="email">
            <a:extLst>
              <a:ext uri="{28A0092B-C50C-407E-A947-70E740481C1C}">
                <a14:useLocalDpi xmlns:a14="http://schemas.microsoft.com/office/drawing/2010/main"/>
              </a:ext>
            </a:extLst>
          </a:blip>
          <a:srcRect l="8839" r="8072"/>
          <a:stretch>
            <a:fillRect/>
          </a:stretch>
        </p:blipFill>
        <p:spPr>
          <a:xfrm>
            <a:off x="1105333" y="6331871"/>
            <a:ext cx="2674774" cy="1346567"/>
          </a:xfrm>
          <a:prstGeom prst="rect">
            <a:avLst/>
          </a:prstGeom>
        </p:spPr>
      </p:pic>
      <p:pic>
        <p:nvPicPr>
          <p:cNvPr id="7" name="Picture 6" descr="SUNNINGDALE TECH LTD- Logo 1.jpg">
            <a:extLst>
              <a:ext uri="{FF2B5EF4-FFF2-40B4-BE49-F238E27FC236}">
                <a16:creationId xmlns="" xmlns:a16="http://schemas.microsoft.com/office/drawing/2014/main" id="{18E1792C-FFD1-4108-9CFD-184E08F032D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35315" y="7337155"/>
            <a:ext cx="1455448" cy="1177898"/>
          </a:xfrm>
          <a:prstGeom prst="rect">
            <a:avLst/>
          </a:prstGeom>
        </p:spPr>
      </p:pic>
      <p:pic>
        <p:nvPicPr>
          <p:cNvPr id="8" name="Picture 7" descr="images.png">
            <a:extLst>
              <a:ext uri="{FF2B5EF4-FFF2-40B4-BE49-F238E27FC236}">
                <a16:creationId xmlns="" xmlns:a16="http://schemas.microsoft.com/office/drawing/2014/main" id="{2D21A8A2-B44B-415A-A599-B01B56CE14D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85345" y="6414328"/>
            <a:ext cx="2061204" cy="769441"/>
          </a:xfrm>
          <a:prstGeom prst="rect">
            <a:avLst/>
          </a:prstGeom>
        </p:spPr>
      </p:pic>
      <p:pic>
        <p:nvPicPr>
          <p:cNvPr id="10" name="Picture 9" descr="logo.png">
            <a:extLst>
              <a:ext uri="{FF2B5EF4-FFF2-40B4-BE49-F238E27FC236}">
                <a16:creationId xmlns="" xmlns:a16="http://schemas.microsoft.com/office/drawing/2014/main" id="{CFC53E79-371E-462B-A6BF-EB2F2A2A4FBA}"/>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9727780" y="4657586"/>
            <a:ext cx="2776334" cy="854256"/>
          </a:xfrm>
          <a:prstGeom prst="rect">
            <a:avLst/>
          </a:prstGeom>
        </p:spPr>
      </p:pic>
      <p:pic>
        <p:nvPicPr>
          <p:cNvPr id="13" name="Picture 12">
            <a:extLst>
              <a:ext uri="{FF2B5EF4-FFF2-40B4-BE49-F238E27FC236}">
                <a16:creationId xmlns="" xmlns:a16="http://schemas.microsoft.com/office/drawing/2014/main" id="{F0068895-CE07-4DCE-84E8-646CCBA663C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402123" y="7915312"/>
            <a:ext cx="2690440" cy="896814"/>
          </a:xfrm>
          <a:prstGeom prst="rect">
            <a:avLst/>
          </a:prstGeom>
        </p:spPr>
      </p:pic>
      <p:pic>
        <p:nvPicPr>
          <p:cNvPr id="14" name="Picture 13">
            <a:extLst>
              <a:ext uri="{FF2B5EF4-FFF2-40B4-BE49-F238E27FC236}">
                <a16:creationId xmlns="" xmlns:a16="http://schemas.microsoft.com/office/drawing/2014/main" id="{8BE25322-072D-47D9-846E-2CEA56AD020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930364" y="2794781"/>
            <a:ext cx="2371166" cy="1221149"/>
          </a:xfrm>
          <a:prstGeom prst="rect">
            <a:avLst/>
          </a:prstGeom>
        </p:spPr>
      </p:pic>
      <p:pic>
        <p:nvPicPr>
          <p:cNvPr id="15" name="Picture 14">
            <a:extLst>
              <a:ext uri="{FF2B5EF4-FFF2-40B4-BE49-F238E27FC236}">
                <a16:creationId xmlns="" xmlns:a16="http://schemas.microsoft.com/office/drawing/2014/main" id="{B479989C-1DBC-465D-8D86-B6EADB5BB400}"/>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10111882" y="7629155"/>
            <a:ext cx="1813505" cy="593897"/>
          </a:xfrm>
          <a:prstGeom prst="rect">
            <a:avLst/>
          </a:prstGeom>
        </p:spPr>
      </p:pic>
      <p:pic>
        <p:nvPicPr>
          <p:cNvPr id="16" name="Picture 15" descr="sintex logo.jpg">
            <a:extLst>
              <a:ext uri="{FF2B5EF4-FFF2-40B4-BE49-F238E27FC236}">
                <a16:creationId xmlns="" xmlns:a16="http://schemas.microsoft.com/office/drawing/2014/main" id="{DCE328AC-8544-4DE2-8448-E71A8A0B726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184314" y="6766515"/>
            <a:ext cx="2757869" cy="1033386"/>
          </a:xfrm>
          <a:prstGeom prst="rect">
            <a:avLst/>
          </a:prstGeom>
        </p:spPr>
      </p:pic>
      <p:pic>
        <p:nvPicPr>
          <p:cNvPr id="19" name="Picture 18">
            <a:extLst>
              <a:ext uri="{FF2B5EF4-FFF2-40B4-BE49-F238E27FC236}">
                <a16:creationId xmlns="" xmlns:a16="http://schemas.microsoft.com/office/drawing/2014/main" id="{2F2AAC6D-8D2E-4F54-8064-FB4B1701BC4D}"/>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019052" y="4956569"/>
            <a:ext cx="3043093" cy="854256"/>
          </a:xfrm>
          <a:prstGeom prst="rect">
            <a:avLst/>
          </a:prstGeom>
          <a:noFill/>
          <a:ln>
            <a:noFill/>
          </a:ln>
        </p:spPr>
      </p:pic>
      <p:pic>
        <p:nvPicPr>
          <p:cNvPr id="3" name="Picture 2">
            <a:extLst>
              <a:ext uri="{FF2B5EF4-FFF2-40B4-BE49-F238E27FC236}">
                <a16:creationId xmlns="" xmlns:a16="http://schemas.microsoft.com/office/drawing/2014/main" id="{67FB1E8B-10D1-4576-83BE-8D19A0A83D6D}"/>
              </a:ext>
            </a:extLst>
          </p:cNvPr>
          <p:cNvPicPr>
            <a:picLocks noChangeAspect="1"/>
          </p:cNvPicPr>
          <p:nvPr/>
        </p:nvPicPr>
        <p:blipFill>
          <a:blip r:embed="rId14" cstate="email">
            <a:extLst>
              <a:ext uri="{BEBA8EAE-BF5A-486C-A8C5-ECC9F3942E4B}">
                <a14:imgProps xmlns:a14="http://schemas.microsoft.com/office/drawing/2010/main">
                  <a14:imgLayer r:embed="rId15">
                    <a14:imgEffect>
                      <a14:backgroundRemoval t="10000" b="90000" l="10000" r="90000">
                        <a14:foregroundMark x1="36676" y1="46296" x2="36676" y2="46296"/>
                        <a14:foregroundMark x1="26074" y1="54321" x2="26074" y2="54321"/>
                        <a14:foregroundMark x1="25215" y1="46914" x2="25215" y2="46914"/>
                        <a14:foregroundMark x1="78510" y1="56790" x2="78510" y2="56790"/>
                        <a14:foregroundMark x1="32951" y1="20370" x2="32951" y2="20370"/>
                        <a14:foregroundMark x1="27794" y1="25926" x2="27794" y2="25926"/>
                        <a14:foregroundMark x1="18625" y1="25926" x2="18625" y2="25926"/>
                        <a14:foregroundMark x1="11748" y1="27778" x2="11748" y2="27778"/>
                        <a14:foregroundMark x1="40688" y1="21605" x2="40688" y2="21605"/>
                        <a14:foregroundMark x1="48138" y1="21605" x2="48138" y2="21605"/>
                        <a14:foregroundMark x1="52722" y1="25926" x2="52722" y2="25926"/>
                        <a14:foregroundMark x1="32951" y1="58025" x2="32951" y2="58025"/>
                        <a14:foregroundMark x1="30086" y1="71605" x2="30086" y2="71605"/>
                        <a14:foregroundMark x1="48711" y1="44444" x2="48711" y2="44444"/>
                        <a14:foregroundMark x1="63037" y1="46296" x2="63037" y2="46296"/>
                        <a14:foregroundMark x1="71347" y1="50000" x2="71347" y2="50000"/>
                        <a14:foregroundMark x1="77364" y1="46296" x2="77364" y2="46296"/>
                        <a14:foregroundMark x1="80229" y1="63580" x2="80229" y2="63580"/>
                        <a14:foregroundMark x1="81948" y1="65432" x2="81948" y2="65432"/>
                        <a14:foregroundMark x1="38968" y1="69136" x2="38968" y2="69136"/>
                      </a14:backgroundRemoval>
                    </a14:imgEffect>
                  </a14:imgLayer>
                </a14:imgProps>
              </a:ext>
              <a:ext uri="{28A0092B-C50C-407E-A947-70E740481C1C}">
                <a14:useLocalDpi xmlns:a14="http://schemas.microsoft.com/office/drawing/2010/main"/>
              </a:ext>
            </a:extLst>
          </a:blip>
          <a:stretch>
            <a:fillRect/>
          </a:stretch>
        </p:blipFill>
        <p:spPr>
          <a:xfrm>
            <a:off x="500070" y="1930697"/>
            <a:ext cx="2524570" cy="1171863"/>
          </a:xfrm>
          <a:prstGeom prst="rect">
            <a:avLst/>
          </a:prstGeom>
        </p:spPr>
      </p:pic>
      <p:pic>
        <p:nvPicPr>
          <p:cNvPr id="1026" name="Picture 2" descr="reydel">
            <a:extLst>
              <a:ext uri="{FF2B5EF4-FFF2-40B4-BE49-F238E27FC236}">
                <a16:creationId xmlns="" xmlns:a16="http://schemas.microsoft.com/office/drawing/2014/main" id="{5D3D18B3-8835-4170-9C25-F5C86A512E05}"/>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641339" y="3574051"/>
            <a:ext cx="2242032" cy="8968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lsautomotive.in/images/logo.png">
            <a:extLst>
              <a:ext uri="{FF2B5EF4-FFF2-40B4-BE49-F238E27FC236}">
                <a16:creationId xmlns="" xmlns:a16="http://schemas.microsoft.com/office/drawing/2014/main" id="{C33503EA-6A7A-4928-B4B8-2B37C4EEE1B5}"/>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8867733" y="1638294"/>
            <a:ext cx="2776334" cy="6025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indarika logo">
            <a:extLst>
              <a:ext uri="{FF2B5EF4-FFF2-40B4-BE49-F238E27FC236}">
                <a16:creationId xmlns="" xmlns:a16="http://schemas.microsoft.com/office/drawing/2014/main" id="{3513DC58-489E-448A-B39B-0CCCC2B2B856}"/>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3664972" y="3790929"/>
            <a:ext cx="1740771" cy="11097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kostal logo">
            <a:extLst>
              <a:ext uri="{FF2B5EF4-FFF2-40B4-BE49-F238E27FC236}">
                <a16:creationId xmlns="" xmlns:a16="http://schemas.microsoft.com/office/drawing/2014/main" id="{7FD316A7-BA01-4255-920E-AB744DD96D82}"/>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498221" y="5230944"/>
            <a:ext cx="2674775" cy="57988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karthigeya.com/images/customers/automotive/SL%20Lumax.jpg">
            <a:extLst>
              <a:ext uri="{FF2B5EF4-FFF2-40B4-BE49-F238E27FC236}">
                <a16:creationId xmlns="" xmlns:a16="http://schemas.microsoft.com/office/drawing/2014/main" id="{FBB9ED88-8D4B-420B-902D-9EC680C99480}"/>
              </a:ext>
            </a:extLst>
          </p:cNvPr>
          <p:cNvPicPr>
            <a:picLocks noChangeAspect="1" noChangeArrowheads="1"/>
          </p:cNvPicPr>
          <p:nvPr/>
        </p:nvPicPr>
        <p:blipFill>
          <a:blip r:embed="rId20">
            <a:extLst>
              <a:ext uri="{BEBA8EAE-BF5A-486C-A8C5-ECC9F3942E4B}">
                <a14:imgProps xmlns:a14="http://schemas.microsoft.com/office/drawing/2010/main">
                  <a14:imgLayer r:embed="rId21">
                    <a14:imgEffect>
                      <a14:backgroundRemoval t="10000" b="90000" l="10000" r="90000">
                        <a14:foregroundMark x1="23182" y1="40741" x2="23182" y2="40741"/>
                        <a14:foregroundMark x1="22273" y1="55556" x2="22273" y2="55556"/>
                        <a14:foregroundMark x1="35455" y1="49630" x2="35455" y2="49630"/>
                        <a14:foregroundMark x1="53636" y1="47407" x2="53636" y2="47407"/>
                        <a14:foregroundMark x1="59091" y1="47407" x2="59091" y2="47407"/>
                        <a14:foregroundMark x1="66818" y1="47407" x2="66818" y2="47407"/>
                        <a14:foregroundMark x1="78182" y1="48148" x2="78182" y2="48148"/>
                      </a14:backgroundRemoval>
                    </a14:imgEffect>
                  </a14:imgLayer>
                </a14:imgProps>
              </a:ext>
              <a:ext uri="{28A0092B-C50C-407E-A947-70E740481C1C}">
                <a14:useLocalDpi xmlns:a14="http://schemas.microsoft.com/office/drawing/2010/main"/>
              </a:ext>
            </a:extLst>
          </a:blip>
          <a:srcRect/>
          <a:stretch>
            <a:fillRect/>
          </a:stretch>
        </p:blipFill>
        <p:spPr bwMode="auto">
          <a:xfrm>
            <a:off x="3711514" y="5491497"/>
            <a:ext cx="3007740" cy="184565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 name="Object 9">
            <a:extLst>
              <a:ext uri="{FF2B5EF4-FFF2-40B4-BE49-F238E27FC236}">
                <a16:creationId xmlns="" xmlns:a16="http://schemas.microsoft.com/office/drawing/2014/main" id="{65F78DD7-82A7-4484-AE47-CBB2D0E50EA8}"/>
              </a:ext>
            </a:extLst>
          </p:cNvPr>
          <p:cNvGraphicFramePr>
            <a:graphicFrameLocks noChangeAspect="1"/>
          </p:cNvGraphicFramePr>
          <p:nvPr>
            <p:extLst>
              <p:ext uri="{D42A27DB-BD31-4B8C-83A1-F6EECF244321}">
                <p14:modId xmlns:p14="http://schemas.microsoft.com/office/powerpoint/2010/main" val="818844237"/>
              </p:ext>
            </p:extLst>
          </p:nvPr>
        </p:nvGraphicFramePr>
        <p:xfrm>
          <a:off x="8704873" y="7862012"/>
          <a:ext cx="1289335" cy="821678"/>
        </p:xfrm>
        <a:graphic>
          <a:graphicData uri="http://schemas.openxmlformats.org/presentationml/2006/ole">
            <mc:AlternateContent xmlns:mc="http://schemas.openxmlformats.org/markup-compatibility/2006">
              <mc:Choice xmlns:v="urn:schemas-microsoft-com:vml" Requires="v">
                <p:oleObj spid="_x0000_s1229" r:id="rId22" imgW="3152775" imgH="2190750" progId="">
                  <p:embed/>
                </p:oleObj>
              </mc:Choice>
              <mc:Fallback>
                <p:oleObj r:id="rId22" imgW="3152775" imgH="2190750" progId="">
                  <p:embed/>
                  <p:pic>
                    <p:nvPicPr>
                      <p:cNvPr id="27" name="Object 9">
                        <a:extLst>
                          <a:ext uri="{FF2B5EF4-FFF2-40B4-BE49-F238E27FC236}">
                            <a16:creationId xmlns="" xmlns:a16="http://schemas.microsoft.com/office/drawing/2014/main" id="{7C73885E-E1DE-473F-89DD-8FB63150B9CB}"/>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704873" y="7862012"/>
                        <a:ext cx="1289335" cy="821678"/>
                      </a:xfrm>
                      <a:prstGeom prst="rect">
                        <a:avLst/>
                      </a:prstGeom>
                      <a:solidFill>
                        <a:srgbClr val="FFFFFF"/>
                      </a:solidFill>
                    </p:spPr>
                  </p:pic>
                </p:oleObj>
              </mc:Fallback>
            </mc:AlternateContent>
          </a:graphicData>
        </a:graphic>
      </p:graphicFrame>
      <p:sp>
        <p:nvSpPr>
          <p:cNvPr id="26" name="TextBox 25">
            <a:extLst>
              <a:ext uri="{FF2B5EF4-FFF2-40B4-BE49-F238E27FC236}">
                <a16:creationId xmlns="" xmlns:a16="http://schemas.microsoft.com/office/drawing/2014/main" id="{59E07C4A-1F0C-417A-9859-021FCE833FAF}"/>
              </a:ext>
            </a:extLst>
          </p:cNvPr>
          <p:cNvSpPr txBox="1"/>
          <p:nvPr/>
        </p:nvSpPr>
        <p:spPr>
          <a:xfrm>
            <a:off x="0" y="309616"/>
            <a:ext cx="12801600" cy="646331"/>
          </a:xfrm>
          <a:prstGeom prst="rect">
            <a:avLst/>
          </a:prstGeom>
          <a:noFill/>
        </p:spPr>
        <p:txBody>
          <a:bodyPr wrap="square" rtlCol="0">
            <a:spAutoFit/>
          </a:bodyPr>
          <a:lstStyle>
            <a:defPPr>
              <a:defRPr lang="en-US"/>
            </a:defPPr>
            <a:lvl1pPr algn="ctr">
              <a:defRPr sz="5400" b="1">
                <a:gradFill>
                  <a:gsLst>
                    <a:gs pos="0">
                      <a:srgbClr val="33CC33"/>
                    </a:gs>
                    <a:gs pos="74000">
                      <a:srgbClr val="66FF33"/>
                    </a:gs>
                    <a:gs pos="83000">
                      <a:srgbClr val="00B050"/>
                    </a:gs>
                    <a:gs pos="100000">
                      <a:srgbClr val="66FF33"/>
                    </a:gs>
                  </a:gsLst>
                  <a:lin ang="5400000" scaled="1"/>
                </a:gradFill>
              </a:defRPr>
            </a:lvl1pPr>
          </a:lstStyle>
          <a:p>
            <a:r>
              <a:rPr lang="en-US" sz="3600" dirty="0">
                <a:solidFill>
                  <a:srgbClr val="116937"/>
                </a:solidFill>
                <a:latin typeface="Times New Roman" panose="02020603050405020304" pitchFamily="18" charset="0"/>
                <a:cs typeface="Times New Roman" panose="02020603050405020304" pitchFamily="18" charset="0"/>
              </a:rPr>
              <a:t>CUSTOMERS</a:t>
            </a:r>
          </a:p>
        </p:txBody>
      </p:sp>
      <p:pic>
        <p:nvPicPr>
          <p:cNvPr id="1144" name="Picture 16" descr="Description: Description: Description: Embedded360">
            <a:extLst>
              <a:ext uri="{FF2B5EF4-FFF2-40B4-BE49-F238E27FC236}">
                <a16:creationId xmlns="" xmlns:a16="http://schemas.microsoft.com/office/drawing/2014/main" id="{F0A5A68E-69E2-4269-86E4-E38196ADB7F8}"/>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566021" y="8034040"/>
            <a:ext cx="11144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8" name="Picture 134">
            <a:extLst>
              <a:ext uri="{FF2B5EF4-FFF2-40B4-BE49-F238E27FC236}">
                <a16:creationId xmlns="" xmlns:a16="http://schemas.microsoft.com/office/drawing/2014/main" id="{9A4965E4-329E-42CD-B62C-261E45BA9AD7}"/>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172996" y="2020039"/>
            <a:ext cx="520154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8" descr="https://encrypted-tbn3.gstatic.com/images?q=tbn:ANd9GcT99sm7yTAt_jwVYNlrBQB-SywXaue8ck4VJKGNIlyjsiBtwMbT">
            <a:extLst>
              <a:ext uri="{FF2B5EF4-FFF2-40B4-BE49-F238E27FC236}">
                <a16:creationId xmlns="" xmlns:a16="http://schemas.microsoft.com/office/drawing/2014/main" id="{C73D615C-6EDB-466E-B8F6-B0DE688BB122}"/>
              </a:ext>
            </a:extLst>
          </p:cNvPr>
          <p:cNvPicPr>
            <a:picLocks noChangeAspect="1" noChangeArrowheads="1"/>
          </p:cNvPicPr>
          <p:nvPr/>
        </p:nvPicPr>
        <p:blipFill>
          <a:blip r:embed="rId26" cstate="screen"/>
          <a:srcRect/>
          <a:stretch>
            <a:fillRect/>
          </a:stretch>
        </p:blipFill>
        <p:spPr bwMode="auto">
          <a:xfrm>
            <a:off x="3024640" y="3059865"/>
            <a:ext cx="2042727" cy="452566"/>
          </a:xfrm>
          <a:prstGeom prst="rect">
            <a:avLst/>
          </a:prstGeom>
          <a:noFill/>
        </p:spPr>
      </p:pic>
    </p:spTree>
    <p:extLst>
      <p:ext uri="{BB962C8B-B14F-4D97-AF65-F5344CB8AC3E}">
        <p14:creationId xmlns:p14="http://schemas.microsoft.com/office/powerpoint/2010/main" val="10641296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72DC7DB-A90C-4F8E-A5CB-450062A5DCF1}"/>
              </a:ext>
            </a:extLst>
          </p:cNvPr>
          <p:cNvSpPr txBox="1"/>
          <p:nvPr/>
        </p:nvSpPr>
        <p:spPr>
          <a:xfrm>
            <a:off x="0" y="290161"/>
            <a:ext cx="12801600" cy="646331"/>
          </a:xfrm>
          <a:prstGeom prst="rect">
            <a:avLst/>
          </a:prstGeom>
          <a:noFill/>
        </p:spPr>
        <p:txBody>
          <a:bodyPr wrap="square" rtlCol="0">
            <a:spAutoFit/>
          </a:bodyPr>
          <a:lstStyle>
            <a:defPPr>
              <a:defRPr lang="en-US"/>
            </a:defPPr>
            <a:lvl1pPr algn="ctr">
              <a:defRPr sz="5400" b="1">
                <a:gradFill>
                  <a:gsLst>
                    <a:gs pos="0">
                      <a:srgbClr val="33CC33"/>
                    </a:gs>
                    <a:gs pos="74000">
                      <a:srgbClr val="66FF33"/>
                    </a:gs>
                    <a:gs pos="83000">
                      <a:srgbClr val="00B050"/>
                    </a:gs>
                    <a:gs pos="100000">
                      <a:srgbClr val="66FF33"/>
                    </a:gs>
                  </a:gsLst>
                  <a:lin ang="5400000" scaled="1"/>
                </a:gradFill>
              </a:defRPr>
            </a:lvl1pPr>
          </a:lstStyle>
          <a:p>
            <a:r>
              <a:rPr lang="en-US" sz="3600" dirty="0">
                <a:solidFill>
                  <a:srgbClr val="116937"/>
                </a:solidFill>
                <a:latin typeface="Times New Roman" panose="02020603050405020304" pitchFamily="18" charset="0"/>
                <a:cs typeface="Times New Roman" panose="02020603050405020304" pitchFamily="18" charset="0"/>
              </a:rPr>
              <a:t>OEM’S</a:t>
            </a:r>
          </a:p>
        </p:txBody>
      </p:sp>
      <p:pic>
        <p:nvPicPr>
          <p:cNvPr id="3" name="Picture 4" descr="http://images.noticiasautomotivas.com.br/img/b/hyundai-logo.jpg">
            <a:extLst>
              <a:ext uri="{FF2B5EF4-FFF2-40B4-BE49-F238E27FC236}">
                <a16:creationId xmlns="" xmlns:a16="http://schemas.microsoft.com/office/drawing/2014/main" id="{51491798-E3C5-4184-9515-32152B3F221F}"/>
              </a:ext>
            </a:extLst>
          </p:cNvPr>
          <p:cNvPicPr>
            <a:picLocks noChangeAspect="1" noChangeArrowheads="1"/>
          </p:cNvPicPr>
          <p:nvPr/>
        </p:nvPicPr>
        <p:blipFill>
          <a:blip r:embed="rId2" cstate="email"/>
          <a:srcRect/>
          <a:stretch>
            <a:fillRect/>
          </a:stretch>
        </p:blipFill>
        <p:spPr bwMode="auto">
          <a:xfrm>
            <a:off x="376201" y="1642107"/>
            <a:ext cx="2382689" cy="1787018"/>
          </a:xfrm>
          <a:prstGeom prst="rect">
            <a:avLst/>
          </a:prstGeom>
          <a:noFill/>
        </p:spPr>
      </p:pic>
      <p:pic>
        <p:nvPicPr>
          <p:cNvPr id="4" name="Picture 3">
            <a:extLst>
              <a:ext uri="{FF2B5EF4-FFF2-40B4-BE49-F238E27FC236}">
                <a16:creationId xmlns="" xmlns:a16="http://schemas.microsoft.com/office/drawing/2014/main" id="{E24960D0-8207-4616-98FF-1C2CFAB4EDB3}"/>
              </a:ext>
            </a:extLst>
          </p:cNvPr>
          <p:cNvPicPr>
            <a:picLocks noChangeAspect="1" noChangeArrowheads="1"/>
          </p:cNvPicPr>
          <p:nvPr/>
        </p:nvPicPr>
        <p:blipFill>
          <a:blip r:embed="rId3" cstate="email"/>
          <a:srcRect/>
          <a:stretch>
            <a:fillRect/>
          </a:stretch>
        </p:blipFill>
        <p:spPr bwMode="auto">
          <a:xfrm>
            <a:off x="3978454" y="7286250"/>
            <a:ext cx="1759096" cy="1504028"/>
          </a:xfrm>
          <a:prstGeom prst="rect">
            <a:avLst/>
          </a:prstGeom>
          <a:noFill/>
          <a:ln w="9525">
            <a:noFill/>
            <a:miter lim="800000"/>
            <a:headEnd/>
            <a:tailEnd/>
          </a:ln>
          <a:effectLst/>
        </p:spPr>
      </p:pic>
      <p:pic>
        <p:nvPicPr>
          <p:cNvPr id="5" name="Picture 4" descr="Tata Logo.jpg">
            <a:extLst>
              <a:ext uri="{FF2B5EF4-FFF2-40B4-BE49-F238E27FC236}">
                <a16:creationId xmlns="" xmlns:a16="http://schemas.microsoft.com/office/drawing/2014/main" id="{CABB643F-B9F5-4E47-B2D0-5081A32D29E7}"/>
              </a:ext>
            </a:extLst>
          </p:cNvPr>
          <p:cNvPicPr>
            <a:picLocks noChangeAspect="1"/>
          </p:cNvPicPr>
          <p:nvPr/>
        </p:nvPicPr>
        <p:blipFill>
          <a:blip r:embed="rId4" cstate="email"/>
          <a:stretch>
            <a:fillRect/>
          </a:stretch>
        </p:blipFill>
        <p:spPr>
          <a:xfrm>
            <a:off x="3904092" y="4896092"/>
            <a:ext cx="1640761" cy="1504028"/>
          </a:xfrm>
          <a:prstGeom prst="rect">
            <a:avLst/>
          </a:prstGeom>
        </p:spPr>
      </p:pic>
      <p:pic>
        <p:nvPicPr>
          <p:cNvPr id="6" name="Picture 5">
            <a:extLst>
              <a:ext uri="{FF2B5EF4-FFF2-40B4-BE49-F238E27FC236}">
                <a16:creationId xmlns="" xmlns:a16="http://schemas.microsoft.com/office/drawing/2014/main" id="{A1596613-01F0-4C68-BF14-062886E3EE4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14767" y="3707547"/>
            <a:ext cx="2752729" cy="1547657"/>
          </a:xfrm>
          <a:prstGeom prst="rect">
            <a:avLst/>
          </a:prstGeom>
        </p:spPr>
      </p:pic>
      <p:pic>
        <p:nvPicPr>
          <p:cNvPr id="7" name="Picture 8" descr="http://images2.wikia.nocookie.net/__cb20100902174154/logopedia/images/c/c6/Renault_logo.svg.png">
            <a:extLst>
              <a:ext uri="{FF2B5EF4-FFF2-40B4-BE49-F238E27FC236}">
                <a16:creationId xmlns="" xmlns:a16="http://schemas.microsoft.com/office/drawing/2014/main" id="{DDEB87B6-3834-45AF-9BA3-25CE50B40F9F}"/>
              </a:ext>
            </a:extLst>
          </p:cNvPr>
          <p:cNvPicPr>
            <a:picLocks noChangeAspect="1" noChangeArrowheads="1"/>
          </p:cNvPicPr>
          <p:nvPr/>
        </p:nvPicPr>
        <p:blipFill>
          <a:blip r:embed="rId6" cstate="email"/>
          <a:srcRect/>
          <a:stretch>
            <a:fillRect/>
          </a:stretch>
        </p:blipFill>
        <p:spPr bwMode="auto">
          <a:xfrm>
            <a:off x="3625038" y="1691885"/>
            <a:ext cx="2198870" cy="1504028"/>
          </a:xfrm>
          <a:prstGeom prst="rect">
            <a:avLst/>
          </a:prstGeom>
          <a:noFill/>
        </p:spPr>
      </p:pic>
      <p:pic>
        <p:nvPicPr>
          <p:cNvPr id="8" name="Picture 7">
            <a:extLst>
              <a:ext uri="{FF2B5EF4-FFF2-40B4-BE49-F238E27FC236}">
                <a16:creationId xmlns="" xmlns:a16="http://schemas.microsoft.com/office/drawing/2014/main" id="{7A21391D-F189-4F46-BEF9-23B75014A54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229801" y="1457377"/>
            <a:ext cx="3833739" cy="2156478"/>
          </a:xfrm>
          <a:prstGeom prst="rect">
            <a:avLst/>
          </a:prstGeom>
        </p:spPr>
      </p:pic>
      <p:pic>
        <p:nvPicPr>
          <p:cNvPr id="9" name="Picture 8">
            <a:extLst>
              <a:ext uri="{FF2B5EF4-FFF2-40B4-BE49-F238E27FC236}">
                <a16:creationId xmlns="" xmlns:a16="http://schemas.microsoft.com/office/drawing/2014/main" id="{C11A9FFE-4963-4BF0-9958-3C61E93B3086}"/>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021582" y="4054406"/>
            <a:ext cx="3213033" cy="2650148"/>
          </a:xfrm>
          <a:prstGeom prst="rect">
            <a:avLst/>
          </a:prstGeom>
        </p:spPr>
      </p:pic>
      <p:pic>
        <p:nvPicPr>
          <p:cNvPr id="10" name="Picture 9">
            <a:extLst>
              <a:ext uri="{FF2B5EF4-FFF2-40B4-BE49-F238E27FC236}">
                <a16:creationId xmlns="" xmlns:a16="http://schemas.microsoft.com/office/drawing/2014/main" id="{F1674140-39C1-43AB-AF9C-377153773CB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6322" y="4160684"/>
            <a:ext cx="2886792" cy="1034134"/>
          </a:xfrm>
          <a:prstGeom prst="rect">
            <a:avLst/>
          </a:prstGeom>
        </p:spPr>
      </p:pic>
      <p:pic>
        <p:nvPicPr>
          <p:cNvPr id="11" name="Picture 10">
            <a:extLst>
              <a:ext uri="{FF2B5EF4-FFF2-40B4-BE49-F238E27FC236}">
                <a16:creationId xmlns="" xmlns:a16="http://schemas.microsoft.com/office/drawing/2014/main" id="{108ABAB8-3C8B-4263-B1A7-C9735D389C9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400800" y="1949849"/>
            <a:ext cx="2886793" cy="1547657"/>
          </a:xfrm>
          <a:prstGeom prst="rect">
            <a:avLst/>
          </a:prstGeom>
        </p:spPr>
      </p:pic>
      <p:pic>
        <p:nvPicPr>
          <p:cNvPr id="12" name="Picture 11">
            <a:extLst>
              <a:ext uri="{FF2B5EF4-FFF2-40B4-BE49-F238E27FC236}">
                <a16:creationId xmlns="" xmlns:a16="http://schemas.microsoft.com/office/drawing/2014/main" id="{99D53621-56FC-4DCB-8593-85DD9FFEE156}"/>
              </a:ext>
            </a:extLst>
          </p:cNvPr>
          <p:cNvPicPr>
            <a:picLocks noChangeAspect="1" noChangeArrowheads="1"/>
          </p:cNvPicPr>
          <p:nvPr/>
        </p:nvPicPr>
        <p:blipFill>
          <a:blip r:embed="rId11" cstate="email"/>
          <a:srcRect/>
          <a:stretch>
            <a:fillRect/>
          </a:stretch>
        </p:blipFill>
        <p:spPr bwMode="auto">
          <a:xfrm>
            <a:off x="376201" y="7382103"/>
            <a:ext cx="2901017" cy="837571"/>
          </a:xfrm>
          <a:prstGeom prst="rect">
            <a:avLst/>
          </a:prstGeom>
          <a:noFill/>
          <a:ln w="9525">
            <a:noFill/>
            <a:miter lim="800000"/>
            <a:headEnd/>
            <a:tailEnd/>
          </a:ln>
          <a:effectLst/>
        </p:spPr>
      </p:pic>
      <p:pic>
        <p:nvPicPr>
          <p:cNvPr id="13" name="Picture 12" descr="images.png">
            <a:extLst>
              <a:ext uri="{FF2B5EF4-FFF2-40B4-BE49-F238E27FC236}">
                <a16:creationId xmlns="" xmlns:a16="http://schemas.microsoft.com/office/drawing/2014/main" id="{E7E717FE-551B-462E-AFD0-CC706CF9FB1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72718" y="6015400"/>
            <a:ext cx="2061204" cy="769441"/>
          </a:xfrm>
          <a:prstGeom prst="rect">
            <a:avLst/>
          </a:prstGeom>
        </p:spPr>
      </p:pic>
      <p:pic>
        <p:nvPicPr>
          <p:cNvPr id="8194" name="Picture 2">
            <a:extLst>
              <a:ext uri="{FF2B5EF4-FFF2-40B4-BE49-F238E27FC236}">
                <a16:creationId xmlns="" xmlns:a16="http://schemas.microsoft.com/office/drawing/2014/main" id="{F9547EFC-C35E-4CC1-899B-660EAB8F97B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96855" y="7244522"/>
            <a:ext cx="41814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 xmlns:a16="http://schemas.microsoft.com/office/drawing/2014/main" id="{E57003C4-3826-4A1D-B935-B0A19F8185D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18597" y="5966610"/>
            <a:ext cx="2648899" cy="79509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kia motors">
            <a:extLst>
              <a:ext uri="{FF2B5EF4-FFF2-40B4-BE49-F238E27FC236}">
                <a16:creationId xmlns="" xmlns:a16="http://schemas.microsoft.com/office/drawing/2014/main" id="{0BF19685-5A58-4745-B079-73B7E999FCD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53028" y="3668404"/>
            <a:ext cx="2150430" cy="772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431570"/>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5CBF33E9-628A-46B6-83B8-9C3422048A11}"/>
              </a:ext>
            </a:extLst>
          </p:cNvPr>
          <p:cNvSpPr/>
          <p:nvPr/>
        </p:nvSpPr>
        <p:spPr>
          <a:xfrm>
            <a:off x="-1" y="111097"/>
            <a:ext cx="12801600" cy="3501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 xmlns:a16="http://schemas.microsoft.com/office/drawing/2014/main" id="{6A2F3E94-BA53-4050-9B2C-F9597F3EAF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2948" y="283778"/>
            <a:ext cx="2167764" cy="1794663"/>
          </a:xfrm>
          <a:prstGeom prst="rect">
            <a:avLst/>
          </a:prstGeom>
        </p:spPr>
      </p:pic>
      <p:sp>
        <p:nvSpPr>
          <p:cNvPr id="4" name="TextBox 3">
            <a:extLst>
              <a:ext uri="{FF2B5EF4-FFF2-40B4-BE49-F238E27FC236}">
                <a16:creationId xmlns="" xmlns:a16="http://schemas.microsoft.com/office/drawing/2014/main" id="{61DFE83C-80F9-4AC3-AD50-F97D7490DC6D}"/>
              </a:ext>
            </a:extLst>
          </p:cNvPr>
          <p:cNvSpPr txBox="1"/>
          <p:nvPr/>
        </p:nvSpPr>
        <p:spPr>
          <a:xfrm>
            <a:off x="773721" y="6711244"/>
            <a:ext cx="11254153" cy="707886"/>
          </a:xfrm>
          <a:prstGeom prst="rect">
            <a:avLst/>
          </a:prstGeom>
          <a:noFill/>
        </p:spPr>
        <p:txBody>
          <a:bodyPr wrap="square" rtlCol="0">
            <a:spAutoFit/>
          </a:bodyPr>
          <a:lstStyle/>
          <a:p>
            <a:pPr algn="ctr"/>
            <a:r>
              <a:rPr lang="en-US" sz="4000" b="1" i="1" dirty="0">
                <a:solidFill>
                  <a:srgbClr val="116937"/>
                </a:solidFill>
                <a:latin typeface="Times New Roman" panose="02020603050405020304" pitchFamily="18" charset="0"/>
                <a:cs typeface="Times New Roman" panose="02020603050405020304" pitchFamily="18" charset="0"/>
              </a:rPr>
              <a:t>ACT Plast Paints Pvt. Ltd.</a:t>
            </a:r>
          </a:p>
        </p:txBody>
      </p:sp>
      <p:sp>
        <p:nvSpPr>
          <p:cNvPr id="5" name="Rectangle 34">
            <a:extLst>
              <a:ext uri="{FF2B5EF4-FFF2-40B4-BE49-F238E27FC236}">
                <a16:creationId xmlns="" xmlns:a16="http://schemas.microsoft.com/office/drawing/2014/main" id="{5E97CDDF-7A5A-4EA7-ADE9-A0FB70249601}"/>
              </a:ext>
            </a:extLst>
          </p:cNvPr>
          <p:cNvSpPr>
            <a:spLocks noChangeArrowheads="1"/>
          </p:cNvSpPr>
          <p:nvPr/>
        </p:nvSpPr>
        <p:spPr bwMode="auto">
          <a:xfrm>
            <a:off x="2344946" y="7439015"/>
            <a:ext cx="8111705" cy="705321"/>
          </a:xfrm>
          <a:prstGeom prst="rect">
            <a:avLst/>
          </a:prstGeom>
          <a:noFill/>
          <a:ln w="12700">
            <a:noFill/>
            <a:miter lim="800000"/>
          </a:ln>
        </p:spPr>
        <p:txBody>
          <a:bodyPr wrap="square" lIns="90488" tIns="44450" rIns="90488" bIns="44450">
            <a:spAutoFit/>
          </a:bodyPr>
          <a:lstStyle/>
          <a:p>
            <a:pPr algn="ctr" eaLnBrk="0" hangingPunct="0"/>
            <a:r>
              <a:rPr lang="en-US" sz="4000" b="1" dirty="0">
                <a:solidFill>
                  <a:srgbClr val="116937"/>
                </a:solidFill>
                <a:latin typeface="Times New Roman" panose="02020603050405020304" pitchFamily="18" charset="0"/>
                <a:cs typeface="Times New Roman" panose="02020603050405020304" pitchFamily="18" charset="0"/>
              </a:rPr>
              <a:t>A</a:t>
            </a:r>
            <a:r>
              <a:rPr lang="en-US" sz="2000" b="1" dirty="0">
                <a:solidFill>
                  <a:srgbClr val="8AC03A"/>
                </a:solidFill>
                <a:latin typeface="Times New Roman" panose="02020603050405020304" pitchFamily="18" charset="0"/>
              </a:rPr>
              <a:t>dmiring </a:t>
            </a:r>
            <a:r>
              <a:rPr lang="en-US" sz="4000" b="1" dirty="0">
                <a:solidFill>
                  <a:srgbClr val="116937"/>
                </a:solidFill>
                <a:latin typeface="Times New Roman" panose="02020603050405020304" pitchFamily="18" charset="0"/>
                <a:cs typeface="Times New Roman" panose="02020603050405020304" pitchFamily="18" charset="0"/>
              </a:rPr>
              <a:t>C</a:t>
            </a:r>
            <a:r>
              <a:rPr lang="en-US" sz="2000" b="1" dirty="0">
                <a:solidFill>
                  <a:srgbClr val="8AC03A"/>
                </a:solidFill>
                <a:latin typeface="Times New Roman" panose="02020603050405020304" pitchFamily="18" charset="0"/>
              </a:rPr>
              <a:t>ustomer </a:t>
            </a:r>
            <a:r>
              <a:rPr lang="en-US" sz="4000" b="1" dirty="0">
                <a:solidFill>
                  <a:srgbClr val="116937"/>
                </a:solidFill>
                <a:latin typeface="Times New Roman" panose="02020603050405020304" pitchFamily="18" charset="0"/>
                <a:cs typeface="Times New Roman" panose="02020603050405020304" pitchFamily="18" charset="0"/>
              </a:rPr>
              <a:t>T</a:t>
            </a:r>
            <a:r>
              <a:rPr lang="en-US" sz="2000" b="1" dirty="0">
                <a:solidFill>
                  <a:srgbClr val="8AC03A"/>
                </a:solidFill>
                <a:latin typeface="Times New Roman" panose="02020603050405020304" pitchFamily="18" charset="0"/>
              </a:rPr>
              <a:t>houghts…</a:t>
            </a:r>
          </a:p>
        </p:txBody>
      </p:sp>
      <p:sp>
        <p:nvSpPr>
          <p:cNvPr id="6" name="Rectangle 35">
            <a:extLst>
              <a:ext uri="{FF2B5EF4-FFF2-40B4-BE49-F238E27FC236}">
                <a16:creationId xmlns="" xmlns:a16="http://schemas.microsoft.com/office/drawing/2014/main" id="{0F237769-8A94-4CAD-92F7-7BCF4F64E0F7}"/>
              </a:ext>
            </a:extLst>
          </p:cNvPr>
          <p:cNvSpPr>
            <a:spLocks noChangeArrowheads="1"/>
          </p:cNvSpPr>
          <p:nvPr/>
        </p:nvSpPr>
        <p:spPr bwMode="auto">
          <a:xfrm>
            <a:off x="3353659" y="8287126"/>
            <a:ext cx="4622800" cy="459100"/>
          </a:xfrm>
          <a:prstGeom prst="rect">
            <a:avLst/>
          </a:prstGeom>
          <a:noFill/>
          <a:ln w="12700">
            <a:noFill/>
            <a:miter lim="800000"/>
          </a:ln>
        </p:spPr>
        <p:txBody>
          <a:bodyPr lIns="90488" tIns="44450" rIns="90488" bIns="44450">
            <a:spAutoFit/>
          </a:bodyPr>
          <a:lstStyle/>
          <a:p>
            <a:pPr algn="r" eaLnBrk="0" hangingPunct="0"/>
            <a:r>
              <a:rPr lang="en-US" sz="2400" dirty="0">
                <a:solidFill>
                  <a:srgbClr val="80FF01"/>
                </a:solidFill>
                <a:latin typeface="Forte" pitchFamily="66" charset="0"/>
              </a:rPr>
              <a:t>…. A Winning Attitude</a:t>
            </a:r>
          </a:p>
        </p:txBody>
      </p:sp>
      <p:pic>
        <p:nvPicPr>
          <p:cNvPr id="7" name="Picture 4" descr="C:\Users\ARIRAM\Downloads\kanaga\Handshake.jpg">
            <a:extLst>
              <a:ext uri="{FF2B5EF4-FFF2-40B4-BE49-F238E27FC236}">
                <a16:creationId xmlns="" xmlns:a16="http://schemas.microsoft.com/office/drawing/2014/main" id="{915DFDB7-E569-48D0-922E-02A1AE06F6D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53659" y="283778"/>
            <a:ext cx="7010885" cy="4673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5">
            <a:extLst>
              <a:ext uri="{FF2B5EF4-FFF2-40B4-BE49-F238E27FC236}">
                <a16:creationId xmlns="" xmlns:a16="http://schemas.microsoft.com/office/drawing/2014/main" id="{FF75FF03-F319-4094-B2C9-ED74C965FA23}"/>
              </a:ext>
            </a:extLst>
          </p:cNvPr>
          <p:cNvSpPr>
            <a:spLocks noChangeArrowheads="1"/>
          </p:cNvSpPr>
          <p:nvPr/>
        </p:nvSpPr>
        <p:spPr bwMode="auto">
          <a:xfrm>
            <a:off x="2149809" y="4909888"/>
            <a:ext cx="9046723" cy="705321"/>
          </a:xfrm>
          <a:prstGeom prst="rect">
            <a:avLst/>
          </a:prstGeom>
          <a:noFill/>
          <a:ln w="12700">
            <a:noFill/>
            <a:miter lim="800000"/>
          </a:ln>
        </p:spPr>
        <p:txBody>
          <a:bodyPr wrap="square" lIns="90488" tIns="44450" rIns="90488" bIns="44450">
            <a:spAutoFit/>
          </a:bodyPr>
          <a:lstStyle/>
          <a:p>
            <a:pPr algn="ctr" eaLnBrk="0" hangingPunct="0"/>
            <a:r>
              <a:rPr lang="en-US" sz="4000" b="1" i="1" dirty="0">
                <a:solidFill>
                  <a:srgbClr val="116937"/>
                </a:solidFill>
                <a:latin typeface="Times New Roman" panose="02020603050405020304" pitchFamily="18" charset="0"/>
                <a:cs typeface="Times New Roman" panose="02020603050405020304" pitchFamily="18" charset="0"/>
              </a:rPr>
              <a:t>Thanks</a:t>
            </a:r>
          </a:p>
        </p:txBody>
      </p:sp>
    </p:spTree>
    <p:extLst>
      <p:ext uri="{BB962C8B-B14F-4D97-AF65-F5344CB8AC3E}">
        <p14:creationId xmlns:p14="http://schemas.microsoft.com/office/powerpoint/2010/main" val="2667191807"/>
      </p:ext>
    </p:extLst>
  </p:cSld>
  <p:clrMapOvr>
    <a:masterClrMapping/>
  </p:clrMapOvr>
  <mc:AlternateContent xmlns:mc="http://schemas.openxmlformats.org/markup-compatibility/2006" xmlns:p14="http://schemas.microsoft.com/office/powerpoint/2010/main">
    <mc:Choice Requires="p14">
      <p:transition spd="slow" p14:dur="30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 xmlns:a16="http://schemas.microsoft.com/office/drawing/2014/main" id="{EBC51EAA-1D2E-42DA-9AA0-E0F0DA00C9FF}"/>
              </a:ext>
            </a:extLst>
          </p:cNvPr>
          <p:cNvSpPr/>
          <p:nvPr/>
        </p:nvSpPr>
        <p:spPr>
          <a:xfrm>
            <a:off x="76201" y="8027968"/>
            <a:ext cx="2043251" cy="67788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rPr>
              <a:t>Feb - 2006</a:t>
            </a:r>
          </a:p>
        </p:txBody>
      </p:sp>
      <p:sp>
        <p:nvSpPr>
          <p:cNvPr id="11" name="Rectangle: Rounded Corners 10">
            <a:extLst>
              <a:ext uri="{FF2B5EF4-FFF2-40B4-BE49-F238E27FC236}">
                <a16:creationId xmlns="" xmlns:a16="http://schemas.microsoft.com/office/drawing/2014/main" id="{102908B4-26F8-4426-B3FB-8F08FD7ED708}"/>
              </a:ext>
            </a:extLst>
          </p:cNvPr>
          <p:cNvSpPr/>
          <p:nvPr/>
        </p:nvSpPr>
        <p:spPr>
          <a:xfrm>
            <a:off x="1097828" y="7169937"/>
            <a:ext cx="2043251" cy="67788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lang="en-US" sz="1800" dirty="0"/>
              <a:t>Sep - 2010</a:t>
            </a:r>
          </a:p>
        </p:txBody>
      </p:sp>
      <p:sp>
        <p:nvSpPr>
          <p:cNvPr id="17" name="Rectangle: Rounded Corners 16">
            <a:extLst>
              <a:ext uri="{FF2B5EF4-FFF2-40B4-BE49-F238E27FC236}">
                <a16:creationId xmlns="" xmlns:a16="http://schemas.microsoft.com/office/drawing/2014/main" id="{E634FC63-A3DF-4D36-97A5-496C7D6A6C91}"/>
              </a:ext>
            </a:extLst>
          </p:cNvPr>
          <p:cNvSpPr/>
          <p:nvPr/>
        </p:nvSpPr>
        <p:spPr>
          <a:xfrm>
            <a:off x="2119453" y="6296653"/>
            <a:ext cx="2043251" cy="677885"/>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lang="en-US" sz="1800" dirty="0"/>
              <a:t>Feb - 2012</a:t>
            </a:r>
          </a:p>
        </p:txBody>
      </p:sp>
      <p:sp>
        <p:nvSpPr>
          <p:cNvPr id="18" name="Rectangle: Rounded Corners 17">
            <a:extLst>
              <a:ext uri="{FF2B5EF4-FFF2-40B4-BE49-F238E27FC236}">
                <a16:creationId xmlns="" xmlns:a16="http://schemas.microsoft.com/office/drawing/2014/main" id="{D84287C7-9E66-490B-9AAD-E2584E244CEF}"/>
              </a:ext>
            </a:extLst>
          </p:cNvPr>
          <p:cNvSpPr/>
          <p:nvPr/>
        </p:nvSpPr>
        <p:spPr>
          <a:xfrm>
            <a:off x="3141077" y="5438623"/>
            <a:ext cx="2043251" cy="677885"/>
          </a:xfrm>
          <a:prstGeom prst="roundRect">
            <a:avLst/>
          </a:prstGeom>
          <a:solidFill>
            <a:srgbClr val="66FF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lang="en-US" sz="1800" dirty="0">
                <a:solidFill>
                  <a:schemeClr val="tx1"/>
                </a:solidFill>
              </a:rPr>
              <a:t>Mar - 2013</a:t>
            </a:r>
          </a:p>
        </p:txBody>
      </p:sp>
      <p:sp>
        <p:nvSpPr>
          <p:cNvPr id="19" name="Rectangle: Rounded Corners 18">
            <a:extLst>
              <a:ext uri="{FF2B5EF4-FFF2-40B4-BE49-F238E27FC236}">
                <a16:creationId xmlns="" xmlns:a16="http://schemas.microsoft.com/office/drawing/2014/main" id="{2EE49110-F427-4360-8121-4992FCA33EA5}"/>
              </a:ext>
            </a:extLst>
          </p:cNvPr>
          <p:cNvSpPr/>
          <p:nvPr/>
        </p:nvSpPr>
        <p:spPr>
          <a:xfrm>
            <a:off x="4162705" y="4513394"/>
            <a:ext cx="2043251" cy="677885"/>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lang="en-US" sz="1800" dirty="0"/>
              <a:t>Jun - 2015</a:t>
            </a:r>
          </a:p>
        </p:txBody>
      </p:sp>
      <p:sp>
        <p:nvSpPr>
          <p:cNvPr id="20" name="Rectangle: Rounded Corners 19">
            <a:extLst>
              <a:ext uri="{FF2B5EF4-FFF2-40B4-BE49-F238E27FC236}">
                <a16:creationId xmlns="" xmlns:a16="http://schemas.microsoft.com/office/drawing/2014/main" id="{07FBEDD0-B27A-4F5A-8508-247DA742ADB6}"/>
              </a:ext>
            </a:extLst>
          </p:cNvPr>
          <p:cNvSpPr/>
          <p:nvPr/>
        </p:nvSpPr>
        <p:spPr>
          <a:xfrm>
            <a:off x="5184330" y="3655367"/>
            <a:ext cx="2043251" cy="677885"/>
          </a:xfrm>
          <a:prstGeom prst="round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lang="en-US" sz="1800" dirty="0"/>
              <a:t>Jan - 2017</a:t>
            </a:r>
          </a:p>
        </p:txBody>
      </p:sp>
      <p:sp>
        <p:nvSpPr>
          <p:cNvPr id="21" name="Rectangle: Rounded Corners 20">
            <a:extLst>
              <a:ext uri="{FF2B5EF4-FFF2-40B4-BE49-F238E27FC236}">
                <a16:creationId xmlns="" xmlns:a16="http://schemas.microsoft.com/office/drawing/2014/main" id="{5CD9BFA6-DCF0-495A-BFAF-4DFBE3AA6E54}"/>
              </a:ext>
            </a:extLst>
          </p:cNvPr>
          <p:cNvSpPr/>
          <p:nvPr/>
        </p:nvSpPr>
        <p:spPr>
          <a:xfrm>
            <a:off x="6205953" y="2782082"/>
            <a:ext cx="2043251" cy="677885"/>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lang="en-US" sz="1800" dirty="0"/>
              <a:t>Apr - 2018</a:t>
            </a:r>
          </a:p>
        </p:txBody>
      </p:sp>
      <p:sp>
        <p:nvSpPr>
          <p:cNvPr id="22" name="Rectangle: Rounded Corners 21">
            <a:extLst>
              <a:ext uri="{FF2B5EF4-FFF2-40B4-BE49-F238E27FC236}">
                <a16:creationId xmlns="" xmlns:a16="http://schemas.microsoft.com/office/drawing/2014/main" id="{B4E7A279-A8BC-43A3-98A5-EF2FA0207415}"/>
              </a:ext>
            </a:extLst>
          </p:cNvPr>
          <p:cNvSpPr/>
          <p:nvPr/>
        </p:nvSpPr>
        <p:spPr>
          <a:xfrm>
            <a:off x="7227581" y="1924052"/>
            <a:ext cx="2043251" cy="67788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lang="en-US" sz="1800" dirty="0"/>
              <a:t>Apr - 2018</a:t>
            </a:r>
          </a:p>
        </p:txBody>
      </p:sp>
      <p:pic>
        <p:nvPicPr>
          <p:cNvPr id="25" name="Picture 24">
            <a:extLst>
              <a:ext uri="{FF2B5EF4-FFF2-40B4-BE49-F238E27FC236}">
                <a16:creationId xmlns="" xmlns:a16="http://schemas.microsoft.com/office/drawing/2014/main" id="{B9AFF2B6-319D-4C75-9289-A40C7E50A2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04906" y="3186280"/>
            <a:ext cx="1757796" cy="2056948"/>
          </a:xfrm>
          <a:prstGeom prst="rect">
            <a:avLst/>
          </a:prstGeom>
        </p:spPr>
      </p:pic>
      <p:sp>
        <p:nvSpPr>
          <p:cNvPr id="29" name="TextBox 28">
            <a:extLst>
              <a:ext uri="{FF2B5EF4-FFF2-40B4-BE49-F238E27FC236}">
                <a16:creationId xmlns="" xmlns:a16="http://schemas.microsoft.com/office/drawing/2014/main" id="{595E6C1E-6B2C-4F6F-9740-BD9C686DA2CE}"/>
              </a:ext>
            </a:extLst>
          </p:cNvPr>
          <p:cNvSpPr txBox="1"/>
          <p:nvPr/>
        </p:nvSpPr>
        <p:spPr>
          <a:xfrm>
            <a:off x="2209597" y="8119014"/>
            <a:ext cx="4538675" cy="415498"/>
          </a:xfrm>
          <a:prstGeom prst="rect">
            <a:avLst/>
          </a:prstGeom>
          <a:noFill/>
        </p:spPr>
        <p:txBody>
          <a:bodyPr wrap="square" rtlCol="0">
            <a:spAutoFit/>
          </a:bodyPr>
          <a:lstStyle/>
          <a:p>
            <a:r>
              <a:rPr lang="en-US" sz="2100" dirty="0">
                <a:solidFill>
                  <a:srgbClr val="116937"/>
                </a:solidFill>
                <a:latin typeface="Times New Roman" panose="02020603050405020304" pitchFamily="18" charset="0"/>
                <a:cs typeface="Times New Roman" panose="02020603050405020304" pitchFamily="18" charset="0"/>
              </a:rPr>
              <a:t>Unit – 1  Inaugurated in </a:t>
            </a:r>
            <a:r>
              <a:rPr lang="en-US" sz="2100" dirty="0" err="1">
                <a:solidFill>
                  <a:srgbClr val="116937"/>
                </a:solidFill>
                <a:latin typeface="Times New Roman" panose="02020603050405020304" pitchFamily="18" charset="0"/>
                <a:cs typeface="Times New Roman" panose="02020603050405020304" pitchFamily="18" charset="0"/>
              </a:rPr>
              <a:t>Ekkaduthangal</a:t>
            </a:r>
            <a:endParaRPr lang="en-US" sz="2100" dirty="0">
              <a:solidFill>
                <a:srgbClr val="116937"/>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 xmlns:a16="http://schemas.microsoft.com/office/drawing/2014/main" id="{FC3E136B-3B85-493A-8576-FA24E7F8C8BA}"/>
              </a:ext>
            </a:extLst>
          </p:cNvPr>
          <p:cNvSpPr txBox="1"/>
          <p:nvPr/>
        </p:nvSpPr>
        <p:spPr>
          <a:xfrm>
            <a:off x="4275381" y="6450929"/>
            <a:ext cx="3861141" cy="415498"/>
          </a:xfrm>
          <a:prstGeom prst="rect">
            <a:avLst/>
          </a:prstGeom>
          <a:noFill/>
        </p:spPr>
        <p:txBody>
          <a:bodyPr wrap="square" rtlCol="0">
            <a:spAutoFit/>
          </a:bodyPr>
          <a:lstStyle/>
          <a:p>
            <a:r>
              <a:rPr lang="en-US" sz="2100" dirty="0">
                <a:solidFill>
                  <a:srgbClr val="116937"/>
                </a:solidFill>
                <a:latin typeface="Times New Roman" panose="02020603050405020304" pitchFamily="18" charset="0"/>
                <a:cs typeface="Times New Roman" panose="02020603050405020304" pitchFamily="18" charset="0"/>
              </a:rPr>
              <a:t>Laser Marking Facility added </a:t>
            </a:r>
          </a:p>
        </p:txBody>
      </p:sp>
      <p:sp>
        <p:nvSpPr>
          <p:cNvPr id="32" name="TextBox 31">
            <a:extLst>
              <a:ext uri="{FF2B5EF4-FFF2-40B4-BE49-F238E27FC236}">
                <a16:creationId xmlns="" xmlns:a16="http://schemas.microsoft.com/office/drawing/2014/main" id="{B62E9628-510A-43B1-B326-AC3FD8A9CB3C}"/>
              </a:ext>
            </a:extLst>
          </p:cNvPr>
          <p:cNvSpPr txBox="1"/>
          <p:nvPr/>
        </p:nvSpPr>
        <p:spPr>
          <a:xfrm>
            <a:off x="3253757" y="7251062"/>
            <a:ext cx="5528293" cy="738664"/>
          </a:xfrm>
          <a:prstGeom prst="rect">
            <a:avLst/>
          </a:prstGeom>
          <a:noFill/>
        </p:spPr>
        <p:txBody>
          <a:bodyPr wrap="square" rtlCol="0">
            <a:spAutoFit/>
          </a:bodyPr>
          <a:lstStyle/>
          <a:p>
            <a:r>
              <a:rPr lang="en-US" sz="2100" dirty="0">
                <a:solidFill>
                  <a:srgbClr val="116937"/>
                </a:solidFill>
                <a:latin typeface="Times New Roman" panose="02020603050405020304" pitchFamily="18" charset="0"/>
                <a:cs typeface="Times New Roman" panose="02020603050405020304" pitchFamily="18" charset="0"/>
              </a:rPr>
              <a:t>Unit – 1 Relocated to </a:t>
            </a:r>
            <a:r>
              <a:rPr lang="en-US" sz="2100" dirty="0" err="1" smtClean="0">
                <a:solidFill>
                  <a:srgbClr val="116937"/>
                </a:solidFill>
                <a:latin typeface="Times New Roman" panose="02020603050405020304" pitchFamily="18" charset="0"/>
                <a:cs typeface="Times New Roman" panose="02020603050405020304" pitchFamily="18" charset="0"/>
              </a:rPr>
              <a:t>Ezhichur</a:t>
            </a:r>
            <a:r>
              <a:rPr lang="en-US" sz="2100" dirty="0" smtClean="0">
                <a:solidFill>
                  <a:srgbClr val="116937"/>
                </a:solidFill>
                <a:latin typeface="Times New Roman" panose="02020603050405020304" pitchFamily="18" charset="0"/>
                <a:cs typeface="Times New Roman" panose="02020603050405020304" pitchFamily="18" charset="0"/>
              </a:rPr>
              <a:t>  Chennai @ </a:t>
            </a:r>
            <a:r>
              <a:rPr lang="en-US" sz="2100" dirty="0">
                <a:solidFill>
                  <a:srgbClr val="116937"/>
                </a:solidFill>
                <a:latin typeface="Times New Roman" panose="02020603050405020304" pitchFamily="18" charset="0"/>
                <a:cs typeface="Times New Roman" panose="02020603050405020304" pitchFamily="18" charset="0"/>
              </a:rPr>
              <a:t>Own Premises</a:t>
            </a:r>
          </a:p>
        </p:txBody>
      </p:sp>
      <p:sp>
        <p:nvSpPr>
          <p:cNvPr id="33" name="TextBox 32">
            <a:extLst>
              <a:ext uri="{FF2B5EF4-FFF2-40B4-BE49-F238E27FC236}">
                <a16:creationId xmlns="" xmlns:a16="http://schemas.microsoft.com/office/drawing/2014/main" id="{2091190F-CB73-4A6D-AA72-6892F10B4926}"/>
              </a:ext>
            </a:extLst>
          </p:cNvPr>
          <p:cNvSpPr txBox="1"/>
          <p:nvPr/>
        </p:nvSpPr>
        <p:spPr>
          <a:xfrm>
            <a:off x="6318632" y="4667670"/>
            <a:ext cx="5221096" cy="415498"/>
          </a:xfrm>
          <a:prstGeom prst="rect">
            <a:avLst/>
          </a:prstGeom>
          <a:noFill/>
        </p:spPr>
        <p:txBody>
          <a:bodyPr wrap="square" rtlCol="0">
            <a:spAutoFit/>
          </a:bodyPr>
          <a:lstStyle/>
          <a:p>
            <a:r>
              <a:rPr lang="en-US" sz="2100" dirty="0">
                <a:solidFill>
                  <a:srgbClr val="116937"/>
                </a:solidFill>
                <a:latin typeface="Times New Roman" panose="02020603050405020304" pitchFamily="18" charset="0"/>
                <a:cs typeface="Times New Roman" panose="02020603050405020304" pitchFamily="18" charset="0"/>
              </a:rPr>
              <a:t>Unit – 2 Established in </a:t>
            </a:r>
            <a:r>
              <a:rPr lang="en-US" sz="2100" dirty="0" err="1" smtClean="0">
                <a:solidFill>
                  <a:srgbClr val="116937"/>
                </a:solidFill>
                <a:latin typeface="Times New Roman" panose="02020603050405020304" pitchFamily="18" charset="0"/>
                <a:cs typeface="Times New Roman" panose="02020603050405020304" pitchFamily="18" charset="0"/>
              </a:rPr>
              <a:t>Pillaipakkam</a:t>
            </a:r>
            <a:r>
              <a:rPr lang="en-US" sz="2100" dirty="0" smtClean="0">
                <a:solidFill>
                  <a:srgbClr val="116937"/>
                </a:solidFill>
                <a:latin typeface="Times New Roman" panose="02020603050405020304" pitchFamily="18" charset="0"/>
                <a:cs typeface="Times New Roman" panose="02020603050405020304" pitchFamily="18" charset="0"/>
              </a:rPr>
              <a:t> Chennai</a:t>
            </a:r>
            <a:endParaRPr lang="en-US" sz="2100" dirty="0">
              <a:solidFill>
                <a:srgbClr val="116937"/>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 xmlns:a16="http://schemas.microsoft.com/office/drawing/2014/main" id="{17DA9DFA-2779-44CC-9E78-90C8699DE803}"/>
              </a:ext>
            </a:extLst>
          </p:cNvPr>
          <p:cNvSpPr txBox="1"/>
          <p:nvPr/>
        </p:nvSpPr>
        <p:spPr>
          <a:xfrm>
            <a:off x="8361884" y="2920484"/>
            <a:ext cx="3861141" cy="738664"/>
          </a:xfrm>
          <a:prstGeom prst="rect">
            <a:avLst/>
          </a:prstGeom>
          <a:noFill/>
        </p:spPr>
        <p:txBody>
          <a:bodyPr wrap="square" rtlCol="0">
            <a:spAutoFit/>
          </a:bodyPr>
          <a:lstStyle/>
          <a:p>
            <a:r>
              <a:rPr lang="en-US" sz="2100" dirty="0">
                <a:solidFill>
                  <a:srgbClr val="116937"/>
                </a:solidFill>
                <a:latin typeface="Times New Roman" panose="02020603050405020304" pitchFamily="18" charset="0"/>
                <a:cs typeface="Times New Roman" panose="02020603050405020304" pitchFamily="18" charset="0"/>
              </a:rPr>
              <a:t>Established Unit – 3 in </a:t>
            </a:r>
            <a:r>
              <a:rPr lang="en-US" sz="2100" dirty="0" err="1" smtClean="0">
                <a:solidFill>
                  <a:srgbClr val="116937"/>
                </a:solidFill>
                <a:latin typeface="Times New Roman" panose="02020603050405020304" pitchFamily="18" charset="0"/>
                <a:cs typeface="Times New Roman" panose="02020603050405020304" pitchFamily="18" charset="0"/>
              </a:rPr>
              <a:t>Poothurai</a:t>
            </a:r>
            <a:r>
              <a:rPr lang="en-US" sz="2100" dirty="0" smtClean="0">
                <a:solidFill>
                  <a:srgbClr val="116937"/>
                </a:solidFill>
                <a:latin typeface="Times New Roman" panose="02020603050405020304" pitchFamily="18" charset="0"/>
                <a:cs typeface="Times New Roman" panose="02020603050405020304" pitchFamily="18" charset="0"/>
              </a:rPr>
              <a:t> Near Pondicherry</a:t>
            </a:r>
            <a:endParaRPr lang="en-US" sz="2100" dirty="0">
              <a:solidFill>
                <a:srgbClr val="116937"/>
              </a:soli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 xmlns:a16="http://schemas.microsoft.com/office/drawing/2014/main" id="{16772C8C-5580-4987-992D-714C395D8572}"/>
              </a:ext>
            </a:extLst>
          </p:cNvPr>
          <p:cNvSpPr txBox="1"/>
          <p:nvPr/>
        </p:nvSpPr>
        <p:spPr>
          <a:xfrm>
            <a:off x="9270831" y="1972058"/>
            <a:ext cx="3530769" cy="738664"/>
          </a:xfrm>
          <a:prstGeom prst="rect">
            <a:avLst/>
          </a:prstGeom>
          <a:noFill/>
        </p:spPr>
        <p:txBody>
          <a:bodyPr wrap="square" rtlCol="0">
            <a:spAutoFit/>
          </a:bodyPr>
          <a:lstStyle/>
          <a:p>
            <a:r>
              <a:rPr lang="en-US" sz="2100" dirty="0">
                <a:solidFill>
                  <a:srgbClr val="116937"/>
                </a:solidFill>
                <a:latin typeface="Times New Roman" panose="02020603050405020304" pitchFamily="18" charset="0"/>
                <a:cs typeface="Times New Roman" panose="02020603050405020304" pitchFamily="18" charset="0"/>
              </a:rPr>
              <a:t>IATF-16949 Certified by TUV SUD</a:t>
            </a:r>
          </a:p>
        </p:txBody>
      </p:sp>
      <p:sp>
        <p:nvSpPr>
          <p:cNvPr id="23" name="TextBox 22">
            <a:extLst>
              <a:ext uri="{FF2B5EF4-FFF2-40B4-BE49-F238E27FC236}">
                <a16:creationId xmlns="" xmlns:a16="http://schemas.microsoft.com/office/drawing/2014/main" id="{CA2D1C29-F00A-4D31-847A-AD0DF513D3C3}"/>
              </a:ext>
            </a:extLst>
          </p:cNvPr>
          <p:cNvSpPr txBox="1"/>
          <p:nvPr/>
        </p:nvSpPr>
        <p:spPr>
          <a:xfrm>
            <a:off x="-190500" y="309616"/>
            <a:ext cx="12801599" cy="646331"/>
          </a:xfrm>
          <a:prstGeom prst="rect">
            <a:avLst/>
          </a:prstGeom>
          <a:noFill/>
        </p:spPr>
        <p:txBody>
          <a:bodyPr wrap="square" rtlCol="0">
            <a:spAutoFit/>
          </a:bodyPr>
          <a:lstStyle>
            <a:defPPr>
              <a:defRPr lang="en-US"/>
            </a:defPPr>
            <a:lvl1pPr algn="ctr">
              <a:defRPr sz="5400" b="1">
                <a:gradFill>
                  <a:gsLst>
                    <a:gs pos="0">
                      <a:srgbClr val="33CC33"/>
                    </a:gs>
                    <a:gs pos="74000">
                      <a:srgbClr val="66FF33"/>
                    </a:gs>
                    <a:gs pos="83000">
                      <a:srgbClr val="00B050"/>
                    </a:gs>
                    <a:gs pos="100000">
                      <a:srgbClr val="66FF33"/>
                    </a:gs>
                  </a:gsLst>
                  <a:lin ang="5400000" scaled="1"/>
                </a:gradFill>
              </a:defRPr>
            </a:lvl1pPr>
          </a:lstStyle>
          <a:p>
            <a:r>
              <a:rPr lang="en-US" sz="3600" dirty="0">
                <a:solidFill>
                  <a:srgbClr val="116937"/>
                </a:solidFill>
                <a:latin typeface="Times New Roman" panose="02020603050405020304" pitchFamily="18" charset="0"/>
                <a:cs typeface="Times New Roman" panose="02020603050405020304" pitchFamily="18" charset="0"/>
              </a:rPr>
              <a:t>MILESTONE</a:t>
            </a:r>
          </a:p>
        </p:txBody>
      </p:sp>
      <p:sp>
        <p:nvSpPr>
          <p:cNvPr id="24" name="TextBox 23">
            <a:extLst>
              <a:ext uri="{FF2B5EF4-FFF2-40B4-BE49-F238E27FC236}">
                <a16:creationId xmlns="" xmlns:a16="http://schemas.microsoft.com/office/drawing/2014/main" id="{82A888B6-5E2A-4C94-BA83-A724519614DC}"/>
              </a:ext>
            </a:extLst>
          </p:cNvPr>
          <p:cNvSpPr txBox="1"/>
          <p:nvPr/>
        </p:nvSpPr>
        <p:spPr>
          <a:xfrm>
            <a:off x="5184328" y="5620143"/>
            <a:ext cx="4454972" cy="415498"/>
          </a:xfrm>
          <a:prstGeom prst="rect">
            <a:avLst/>
          </a:prstGeom>
          <a:noFill/>
        </p:spPr>
        <p:txBody>
          <a:bodyPr wrap="square" rtlCol="0">
            <a:spAutoFit/>
          </a:bodyPr>
          <a:lstStyle/>
          <a:p>
            <a:r>
              <a:rPr lang="en-US" sz="2100" dirty="0">
                <a:solidFill>
                  <a:srgbClr val="116937"/>
                </a:solidFill>
                <a:latin typeface="Times New Roman" panose="02020603050405020304" pitchFamily="18" charset="0"/>
                <a:cs typeface="Times New Roman" panose="02020603050405020304" pitchFamily="18" charset="0"/>
              </a:rPr>
              <a:t>Fully Auto Robotic Paint Line Started</a:t>
            </a:r>
          </a:p>
        </p:txBody>
      </p:sp>
      <p:sp>
        <p:nvSpPr>
          <p:cNvPr id="26" name="TextBox 25">
            <a:extLst>
              <a:ext uri="{FF2B5EF4-FFF2-40B4-BE49-F238E27FC236}">
                <a16:creationId xmlns="" xmlns:a16="http://schemas.microsoft.com/office/drawing/2014/main" id="{83F3378D-9E60-402B-B3F0-4B2497EC99D2}"/>
              </a:ext>
            </a:extLst>
          </p:cNvPr>
          <p:cNvSpPr txBox="1"/>
          <p:nvPr/>
        </p:nvSpPr>
        <p:spPr>
          <a:xfrm>
            <a:off x="7341879" y="3817276"/>
            <a:ext cx="4881146" cy="415498"/>
          </a:xfrm>
          <a:prstGeom prst="rect">
            <a:avLst/>
          </a:prstGeom>
          <a:noFill/>
        </p:spPr>
        <p:txBody>
          <a:bodyPr wrap="square" rtlCol="0">
            <a:spAutoFit/>
          </a:bodyPr>
          <a:lstStyle/>
          <a:p>
            <a:r>
              <a:rPr lang="en-US" sz="2100" dirty="0">
                <a:solidFill>
                  <a:srgbClr val="116937"/>
                </a:solidFill>
                <a:latin typeface="Times New Roman" panose="02020603050405020304" pitchFamily="18" charset="0"/>
                <a:cs typeface="Times New Roman" panose="02020603050405020304" pitchFamily="18" charset="0"/>
              </a:rPr>
              <a:t>Green Channel Certified by M/s Whirlpool</a:t>
            </a:r>
          </a:p>
        </p:txBody>
      </p:sp>
    </p:spTree>
    <p:extLst>
      <p:ext uri="{BB962C8B-B14F-4D97-AF65-F5344CB8AC3E}">
        <p14:creationId xmlns:p14="http://schemas.microsoft.com/office/powerpoint/2010/main" val="101882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645CEEB9-DF5D-409D-BD99-1AA4924767F9}"/>
              </a:ext>
            </a:extLst>
          </p:cNvPr>
          <p:cNvSpPr txBox="1"/>
          <p:nvPr/>
        </p:nvSpPr>
        <p:spPr>
          <a:xfrm>
            <a:off x="0" y="309616"/>
            <a:ext cx="12801600" cy="646331"/>
          </a:xfrm>
          <a:prstGeom prst="rect">
            <a:avLst/>
          </a:prstGeom>
          <a:noFill/>
        </p:spPr>
        <p:txBody>
          <a:bodyPr wrap="square" rtlCol="0">
            <a:spAutoFit/>
          </a:bodyPr>
          <a:lstStyle>
            <a:defPPr>
              <a:defRPr lang="en-US"/>
            </a:defPPr>
            <a:lvl1pPr algn="ctr">
              <a:defRPr sz="5400" b="1">
                <a:gradFill>
                  <a:gsLst>
                    <a:gs pos="0">
                      <a:srgbClr val="33CC33"/>
                    </a:gs>
                    <a:gs pos="74000">
                      <a:srgbClr val="66FF33"/>
                    </a:gs>
                    <a:gs pos="83000">
                      <a:srgbClr val="00B050"/>
                    </a:gs>
                    <a:gs pos="100000">
                      <a:srgbClr val="66FF33"/>
                    </a:gs>
                  </a:gsLst>
                  <a:lin ang="5400000" scaled="1"/>
                </a:gradFill>
              </a:defRPr>
            </a:lvl1pPr>
          </a:lstStyle>
          <a:p>
            <a:r>
              <a:rPr lang="en-US" sz="3600" dirty="0">
                <a:solidFill>
                  <a:srgbClr val="116937"/>
                </a:solidFill>
                <a:latin typeface="Times New Roman" panose="02020603050405020304" pitchFamily="18" charset="0"/>
                <a:cs typeface="Times New Roman" panose="02020603050405020304" pitchFamily="18" charset="0"/>
              </a:rPr>
              <a:t>SALES GROWTH</a:t>
            </a:r>
          </a:p>
        </p:txBody>
      </p:sp>
      <p:sp>
        <p:nvSpPr>
          <p:cNvPr id="8" name="Callout: Line 7">
            <a:extLst>
              <a:ext uri="{FF2B5EF4-FFF2-40B4-BE49-F238E27FC236}">
                <a16:creationId xmlns="" xmlns:a16="http://schemas.microsoft.com/office/drawing/2014/main" id="{5A3C43F9-D4A0-4A47-95D2-3B18800405AE}"/>
              </a:ext>
            </a:extLst>
          </p:cNvPr>
          <p:cNvSpPr/>
          <p:nvPr/>
        </p:nvSpPr>
        <p:spPr>
          <a:xfrm>
            <a:off x="11466576" y="1582166"/>
            <a:ext cx="1335024" cy="446086"/>
          </a:xfrm>
          <a:prstGeom prst="borderCallout1">
            <a:avLst>
              <a:gd name="adj1" fmla="val 102740"/>
              <a:gd name="adj2" fmla="val 39187"/>
              <a:gd name="adj3" fmla="val 190108"/>
              <a:gd name="adj4" fmla="val -2717"/>
            </a:avLst>
          </a:prstGeom>
          <a:noFill/>
          <a:ln>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Projection</a:t>
            </a:r>
            <a:endParaRPr lang="en-US" sz="2000" dirty="0">
              <a:solidFill>
                <a:schemeClr val="tx1"/>
              </a:solidFill>
            </a:endParaRPr>
          </a:p>
        </p:txBody>
      </p:sp>
      <p:graphicFrame>
        <p:nvGraphicFramePr>
          <p:cNvPr id="21" name="Chart 20"/>
          <p:cNvGraphicFramePr/>
          <p:nvPr>
            <p:extLst>
              <p:ext uri="{D42A27DB-BD31-4B8C-83A1-F6EECF244321}">
                <p14:modId xmlns:p14="http://schemas.microsoft.com/office/powerpoint/2010/main" val="1419432458"/>
              </p:ext>
            </p:extLst>
          </p:nvPr>
        </p:nvGraphicFramePr>
        <p:xfrm>
          <a:off x="460013" y="1983390"/>
          <a:ext cx="11418382" cy="65436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2094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45CEEB9-DF5D-409D-BD99-1AA4924767F9}"/>
              </a:ext>
            </a:extLst>
          </p:cNvPr>
          <p:cNvSpPr txBox="1"/>
          <p:nvPr/>
        </p:nvSpPr>
        <p:spPr>
          <a:xfrm>
            <a:off x="0" y="309616"/>
            <a:ext cx="12801600" cy="646331"/>
          </a:xfrm>
          <a:prstGeom prst="rect">
            <a:avLst/>
          </a:prstGeom>
          <a:noFill/>
        </p:spPr>
        <p:txBody>
          <a:bodyPr wrap="square" rtlCol="0">
            <a:spAutoFit/>
          </a:bodyPr>
          <a:lstStyle>
            <a:defPPr>
              <a:defRPr lang="en-US"/>
            </a:defPPr>
            <a:lvl1pPr algn="ctr">
              <a:defRPr sz="5400" b="1">
                <a:gradFill>
                  <a:gsLst>
                    <a:gs pos="0">
                      <a:srgbClr val="33CC33"/>
                    </a:gs>
                    <a:gs pos="74000">
                      <a:srgbClr val="66FF33"/>
                    </a:gs>
                    <a:gs pos="83000">
                      <a:srgbClr val="00B050"/>
                    </a:gs>
                    <a:gs pos="100000">
                      <a:srgbClr val="66FF33"/>
                    </a:gs>
                  </a:gsLst>
                  <a:lin ang="5400000" scaled="1"/>
                </a:gradFill>
              </a:defRPr>
            </a:lvl1pPr>
          </a:lstStyle>
          <a:p>
            <a:r>
              <a:rPr lang="en-US" sz="3600" dirty="0" smtClean="0">
                <a:solidFill>
                  <a:srgbClr val="116937"/>
                </a:solidFill>
                <a:latin typeface="Times New Roman" panose="02020603050405020304" pitchFamily="18" charset="0"/>
                <a:cs typeface="Times New Roman" panose="02020603050405020304" pitchFamily="18" charset="0"/>
              </a:rPr>
              <a:t>PROCESS PORTFOLIO</a:t>
            </a:r>
            <a:endParaRPr lang="en-US" sz="3600" dirty="0">
              <a:solidFill>
                <a:srgbClr val="116937"/>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0E269DCD-8608-4FF1-A2A1-8C15FEC1492D}"/>
              </a:ext>
            </a:extLst>
          </p:cNvPr>
          <p:cNvSpPr txBox="1"/>
          <p:nvPr/>
        </p:nvSpPr>
        <p:spPr>
          <a:xfrm>
            <a:off x="515940" y="1975104"/>
            <a:ext cx="7512492" cy="6694140"/>
          </a:xfrm>
          <a:prstGeom prst="rect">
            <a:avLst/>
          </a:prstGeom>
          <a:noFill/>
        </p:spPr>
        <p:txBody>
          <a:bodyPr wrap="square" rtlCol="0">
            <a:spAutoFit/>
          </a:bodyPr>
          <a:lstStyle/>
          <a:p>
            <a:pPr marL="514350" indent="-514350">
              <a:buAutoNum type="arabicPeriod"/>
            </a:pPr>
            <a:r>
              <a:rPr lang="en-US" sz="2600" b="1" dirty="0" smtClean="0">
                <a:solidFill>
                  <a:srgbClr val="116937"/>
                </a:solidFill>
                <a:latin typeface="Times New Roman" panose="02020603050405020304" pitchFamily="18" charset="0"/>
                <a:cs typeface="Times New Roman" panose="02020603050405020304" pitchFamily="18" charset="0"/>
              </a:rPr>
              <a:t>Plastic Injection Molding</a:t>
            </a:r>
          </a:p>
          <a:p>
            <a:pPr marL="514350" indent="-514350">
              <a:buAutoNum type="arabicPeriod"/>
            </a:pPr>
            <a:r>
              <a:rPr lang="en-US" sz="2600" b="1" dirty="0" smtClean="0">
                <a:solidFill>
                  <a:srgbClr val="116937"/>
                </a:solidFill>
                <a:latin typeface="Times New Roman" panose="02020603050405020304" pitchFamily="18" charset="0"/>
                <a:cs typeface="Times New Roman" panose="02020603050405020304" pitchFamily="18" charset="0"/>
              </a:rPr>
              <a:t>Painting</a:t>
            </a:r>
          </a:p>
          <a:p>
            <a:pPr marL="514350" indent="-514350">
              <a:buAutoNum type="arabicPeriod"/>
            </a:pPr>
            <a:r>
              <a:rPr lang="en-US" sz="2600" b="1" dirty="0" smtClean="0">
                <a:solidFill>
                  <a:srgbClr val="116937"/>
                </a:solidFill>
                <a:latin typeface="Times New Roman" panose="02020603050405020304" pitchFamily="18" charset="0"/>
                <a:cs typeface="Times New Roman" panose="02020603050405020304" pitchFamily="18" charset="0"/>
              </a:rPr>
              <a:t>Pad Printing</a:t>
            </a:r>
          </a:p>
          <a:p>
            <a:pPr marL="514350" indent="-514350">
              <a:buAutoNum type="arabicPeriod"/>
            </a:pPr>
            <a:r>
              <a:rPr lang="en-US" sz="2600" b="1" dirty="0" smtClean="0">
                <a:solidFill>
                  <a:srgbClr val="116937"/>
                </a:solidFill>
                <a:latin typeface="Times New Roman" panose="02020603050405020304" pitchFamily="18" charset="0"/>
                <a:cs typeface="Times New Roman" panose="02020603050405020304" pitchFamily="18" charset="0"/>
              </a:rPr>
              <a:t>Laser Etching</a:t>
            </a:r>
          </a:p>
          <a:p>
            <a:pPr marL="514350" indent="-514350">
              <a:buFontTx/>
              <a:buAutoNum type="arabicPeriod"/>
            </a:pPr>
            <a:r>
              <a:rPr lang="en-US" sz="2600" b="1" dirty="0" smtClean="0">
                <a:solidFill>
                  <a:srgbClr val="116937"/>
                </a:solidFill>
                <a:latin typeface="Times New Roman" panose="02020603050405020304" pitchFamily="18" charset="0"/>
                <a:cs typeface="Times New Roman" panose="02020603050405020304" pitchFamily="18" charset="0"/>
              </a:rPr>
              <a:t>Chrome Plating</a:t>
            </a:r>
          </a:p>
          <a:p>
            <a:pPr marL="514350" indent="-514350">
              <a:buAutoNum type="arabicPeriod"/>
            </a:pPr>
            <a:r>
              <a:rPr lang="en-US" sz="2600" b="1" dirty="0">
                <a:solidFill>
                  <a:srgbClr val="116937"/>
                </a:solidFill>
                <a:latin typeface="Times New Roman" panose="02020603050405020304" pitchFamily="18" charset="0"/>
                <a:cs typeface="Times New Roman" panose="02020603050405020304" pitchFamily="18" charset="0"/>
              </a:rPr>
              <a:t>Hot Foil Stamping</a:t>
            </a:r>
          </a:p>
          <a:p>
            <a:pPr marL="514350" indent="-514350">
              <a:buAutoNum type="arabicPeriod"/>
            </a:pPr>
            <a:r>
              <a:rPr lang="en-US" sz="2600" b="1" dirty="0">
                <a:solidFill>
                  <a:srgbClr val="116937"/>
                </a:solidFill>
                <a:latin typeface="Times New Roman" panose="02020603050405020304" pitchFamily="18" charset="0"/>
                <a:cs typeface="Times New Roman" panose="02020603050405020304" pitchFamily="18" charset="0"/>
              </a:rPr>
              <a:t>Ultrasonic Welding</a:t>
            </a:r>
          </a:p>
          <a:p>
            <a:pPr marL="514350" indent="-514350">
              <a:buAutoNum type="arabicPeriod"/>
            </a:pPr>
            <a:r>
              <a:rPr lang="en-US" sz="2600" b="1" dirty="0">
                <a:solidFill>
                  <a:srgbClr val="116937"/>
                </a:solidFill>
                <a:latin typeface="Times New Roman" panose="02020603050405020304" pitchFamily="18" charset="0"/>
                <a:cs typeface="Times New Roman" panose="02020603050405020304" pitchFamily="18" charset="0"/>
              </a:rPr>
              <a:t>Value added assembly</a:t>
            </a:r>
          </a:p>
          <a:p>
            <a:pPr marL="514350" indent="-514350">
              <a:buAutoNum type="arabicPeriod"/>
            </a:pPr>
            <a:r>
              <a:rPr lang="en-US" sz="2600" b="1" dirty="0" smtClean="0">
                <a:solidFill>
                  <a:srgbClr val="116937"/>
                </a:solidFill>
                <a:latin typeface="Times New Roman" panose="02020603050405020304" pitchFamily="18" charset="0"/>
                <a:cs typeface="Times New Roman" panose="02020603050405020304" pitchFamily="18" charset="0"/>
              </a:rPr>
              <a:t>Screen Printing</a:t>
            </a:r>
          </a:p>
          <a:p>
            <a:pPr marL="514350" indent="-514350">
              <a:buAutoNum type="arabicPeriod"/>
            </a:pPr>
            <a:r>
              <a:rPr lang="en-US" sz="2600" b="1" dirty="0" smtClean="0">
                <a:solidFill>
                  <a:srgbClr val="116937"/>
                </a:solidFill>
                <a:latin typeface="Times New Roman" panose="02020603050405020304" pitchFamily="18" charset="0"/>
                <a:cs typeface="Times New Roman" panose="02020603050405020304" pitchFamily="18" charset="0"/>
              </a:rPr>
              <a:t>Membrane switches</a:t>
            </a:r>
          </a:p>
          <a:p>
            <a:pPr marL="514350" indent="-514350">
              <a:buAutoNum type="arabicPeriod"/>
            </a:pPr>
            <a:r>
              <a:rPr lang="en-US" sz="2600" b="1" dirty="0" smtClean="0">
                <a:solidFill>
                  <a:srgbClr val="116937"/>
                </a:solidFill>
                <a:latin typeface="Times New Roman" panose="02020603050405020304" pitchFamily="18" charset="0"/>
                <a:cs typeface="Times New Roman" panose="02020603050405020304" pitchFamily="18" charset="0"/>
              </a:rPr>
              <a:t>IMD – In Mold Decorative</a:t>
            </a:r>
          </a:p>
          <a:p>
            <a:pPr marL="514350" indent="-514350">
              <a:buAutoNum type="arabicPeriod"/>
            </a:pPr>
            <a:r>
              <a:rPr lang="en-US" sz="2600" b="1" dirty="0" smtClean="0">
                <a:solidFill>
                  <a:srgbClr val="116937"/>
                </a:solidFill>
                <a:latin typeface="Times New Roman" panose="02020603050405020304" pitchFamily="18" charset="0"/>
                <a:cs typeface="Times New Roman" panose="02020603050405020304" pitchFamily="18" charset="0"/>
              </a:rPr>
              <a:t>IML – In Mold Labelling</a:t>
            </a:r>
          </a:p>
          <a:p>
            <a:pPr marL="514350" indent="-514350">
              <a:buAutoNum type="arabicPeriod"/>
            </a:pPr>
            <a:r>
              <a:rPr lang="en-US" sz="2600" b="1" dirty="0" smtClean="0">
                <a:solidFill>
                  <a:srgbClr val="116937"/>
                </a:solidFill>
                <a:latin typeface="Times New Roman" panose="02020603050405020304" pitchFamily="18" charset="0"/>
                <a:cs typeface="Times New Roman" panose="02020603050405020304" pitchFamily="18" charset="0"/>
              </a:rPr>
              <a:t>IME – In Mold Electronics</a:t>
            </a:r>
          </a:p>
          <a:p>
            <a:pPr marL="514350" indent="-514350">
              <a:lnSpc>
                <a:spcPct val="150000"/>
              </a:lnSpc>
              <a:buAutoNum type="arabicPeriod"/>
            </a:pPr>
            <a:endParaRPr lang="en-US" sz="2600" b="1" dirty="0" smtClean="0">
              <a:solidFill>
                <a:srgbClr val="116937"/>
              </a:solidFill>
              <a:latin typeface="Times New Roman" panose="02020603050405020304" pitchFamily="18" charset="0"/>
              <a:cs typeface="Times New Roman" panose="02020603050405020304" pitchFamily="18" charset="0"/>
            </a:endParaRPr>
          </a:p>
          <a:p>
            <a:pPr marL="514350" indent="-514350">
              <a:buAutoNum type="arabicPeriod"/>
            </a:pPr>
            <a:endParaRPr lang="en-US" sz="2600" b="1" dirty="0" smtClean="0">
              <a:solidFill>
                <a:srgbClr val="116937"/>
              </a:solidFill>
              <a:latin typeface="Times New Roman" panose="02020603050405020304" pitchFamily="18" charset="0"/>
              <a:cs typeface="Times New Roman" panose="02020603050405020304" pitchFamily="18" charset="0"/>
            </a:endParaRPr>
          </a:p>
          <a:p>
            <a:pPr marL="514350" indent="-514350">
              <a:buAutoNum type="arabicPeriod"/>
            </a:pPr>
            <a:endParaRPr lang="en-US" sz="2600" b="1" dirty="0" smtClean="0">
              <a:solidFill>
                <a:srgbClr val="11693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6858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D005EBA6-130B-4AD4-B490-CCB3AD3D334F}"/>
              </a:ext>
            </a:extLst>
          </p:cNvPr>
          <p:cNvSpPr txBox="1"/>
          <p:nvPr/>
        </p:nvSpPr>
        <p:spPr>
          <a:xfrm>
            <a:off x="1556426" y="309616"/>
            <a:ext cx="11245174" cy="646331"/>
          </a:xfrm>
          <a:prstGeom prst="rect">
            <a:avLst/>
          </a:prstGeom>
          <a:noFill/>
        </p:spPr>
        <p:txBody>
          <a:bodyPr wrap="square" rtlCol="0">
            <a:spAutoFit/>
          </a:bodyPr>
          <a:lstStyle>
            <a:defPPr>
              <a:defRPr lang="en-US"/>
            </a:defPPr>
            <a:lvl1pPr algn="ctr">
              <a:defRPr sz="5400" b="1">
                <a:gradFill>
                  <a:gsLst>
                    <a:gs pos="0">
                      <a:srgbClr val="33CC33"/>
                    </a:gs>
                    <a:gs pos="74000">
                      <a:srgbClr val="66FF33"/>
                    </a:gs>
                    <a:gs pos="83000">
                      <a:srgbClr val="00B050"/>
                    </a:gs>
                    <a:gs pos="100000">
                      <a:srgbClr val="66FF33"/>
                    </a:gs>
                  </a:gsLst>
                  <a:lin ang="5400000" scaled="1"/>
                </a:gradFill>
              </a:defRPr>
            </a:lvl1pPr>
          </a:lstStyle>
          <a:p>
            <a:r>
              <a:rPr lang="en-US" sz="3600" dirty="0">
                <a:solidFill>
                  <a:srgbClr val="116937"/>
                </a:solidFill>
                <a:latin typeface="Times New Roman" panose="02020603050405020304" pitchFamily="18" charset="0"/>
                <a:cs typeface="Times New Roman" panose="02020603050405020304" pitchFamily="18" charset="0"/>
              </a:rPr>
              <a:t>PLASTIC INJECTION MOLDING </a:t>
            </a:r>
            <a:r>
              <a:rPr lang="en-US" sz="3600" dirty="0" smtClean="0">
                <a:solidFill>
                  <a:srgbClr val="116937"/>
                </a:solidFill>
                <a:latin typeface="Times New Roman" panose="02020603050405020304" pitchFamily="18" charset="0"/>
                <a:cs typeface="Times New Roman" panose="02020603050405020304" pitchFamily="18" charset="0"/>
              </a:rPr>
              <a:t> </a:t>
            </a:r>
            <a:endParaRPr lang="en-US" sz="3600" dirty="0">
              <a:solidFill>
                <a:srgbClr val="116937"/>
              </a:solidFill>
              <a:latin typeface="Times New Roman" panose="02020603050405020304" pitchFamily="18" charset="0"/>
              <a:cs typeface="Times New Roman" panose="02020603050405020304" pitchFamily="18" charset="0"/>
            </a:endParaRPr>
          </a:p>
        </p:txBody>
      </p:sp>
      <p:sp>
        <p:nvSpPr>
          <p:cNvPr id="17" name="Title 1">
            <a:extLst>
              <a:ext uri="{FF2B5EF4-FFF2-40B4-BE49-F238E27FC236}">
                <a16:creationId xmlns:a16="http://schemas.microsoft.com/office/drawing/2014/main" xmlns="" id="{AC8A385B-BCB2-4A4C-BA8E-1B06D777C6C3}"/>
              </a:ext>
            </a:extLst>
          </p:cNvPr>
          <p:cNvSpPr txBox="1">
            <a:spLocks/>
          </p:cNvSpPr>
          <p:nvPr/>
        </p:nvSpPr>
        <p:spPr>
          <a:xfrm>
            <a:off x="153733" y="1536575"/>
            <a:ext cx="6012408" cy="7570849"/>
          </a:xfrm>
          <a:prstGeom prst="rect">
            <a:avLst/>
          </a:prstGeom>
        </p:spPr>
        <p:txBody>
          <a:bodyPr>
            <a:noAutofit/>
          </a:bodyPr>
          <a:lstStyle>
            <a:lvl1pPr algn="l" defTabSz="844095" rtl="0" eaLnBrk="1" latinLnBrk="0" hangingPunct="1">
              <a:lnSpc>
                <a:spcPct val="90000"/>
              </a:lnSpc>
              <a:spcBef>
                <a:spcPct val="0"/>
              </a:spcBef>
              <a:buNone/>
              <a:defRPr sz="4061" kern="1200">
                <a:solidFill>
                  <a:schemeClr val="tx1"/>
                </a:solidFill>
                <a:latin typeface="+mj-lt"/>
                <a:ea typeface="+mj-ea"/>
                <a:cs typeface="+mj-cs"/>
              </a:defRPr>
            </a:lvl1pPr>
          </a:lstStyle>
          <a:p>
            <a:r>
              <a:rPr lang="en-US" sz="2800" b="1" dirty="0" smtClean="0">
                <a:solidFill>
                  <a:srgbClr val="116937"/>
                </a:solidFill>
                <a:latin typeface="Times New Roman" panose="02020603050405020304" pitchFamily="18" charset="0"/>
                <a:ea typeface="+mn-ea"/>
                <a:cs typeface="Times New Roman" panose="02020603050405020304" pitchFamily="18" charset="0"/>
              </a:rPr>
              <a:t>Plastic Injection Molding</a:t>
            </a:r>
            <a:endParaRPr lang="en-US" sz="2800" b="1" dirty="0">
              <a:solidFill>
                <a:srgbClr val="116937"/>
              </a:solidFill>
              <a:latin typeface="Times New Roman" panose="02020603050405020304" pitchFamily="18" charset="0"/>
              <a:ea typeface="+mn-ea"/>
              <a:cs typeface="Times New Roman" panose="02020603050405020304" pitchFamily="18" charset="0"/>
            </a:endParaRPr>
          </a:p>
          <a:p>
            <a:endParaRPr lang="en-US" sz="2700" b="1" dirty="0" smtClean="0">
              <a:solidFill>
                <a:srgbClr val="002060"/>
              </a:solidFill>
            </a:endParaRPr>
          </a:p>
          <a:p>
            <a:r>
              <a:rPr lang="en-US" sz="2800" b="1" dirty="0" smtClean="0">
                <a:solidFill>
                  <a:srgbClr val="116937"/>
                </a:solidFill>
                <a:latin typeface="Times New Roman" panose="02020603050405020304" pitchFamily="18" charset="0"/>
                <a:ea typeface="+mn-ea"/>
                <a:cs typeface="Times New Roman" panose="02020603050405020304" pitchFamily="18" charset="0"/>
              </a:rPr>
              <a:t>Advantages:</a:t>
            </a:r>
          </a:p>
          <a:p>
            <a:pPr marL="457200" indent="-457200">
              <a:buFont typeface="Arial" panose="020B0604020202020204" pitchFamily="34" charset="0"/>
              <a:buChar char="•"/>
            </a:pPr>
            <a:r>
              <a:rPr lang="en-US" sz="2600" dirty="0" smtClean="0">
                <a:solidFill>
                  <a:srgbClr val="116937"/>
                </a:solidFill>
                <a:latin typeface="Times New Roman" panose="02020603050405020304" pitchFamily="18" charset="0"/>
                <a:ea typeface="+mn-ea"/>
                <a:cs typeface="Times New Roman" panose="02020603050405020304" pitchFamily="18" charset="0"/>
              </a:rPr>
              <a:t>Have a huge range of molding machine from 50T to 1300T fully automated.</a:t>
            </a:r>
          </a:p>
          <a:p>
            <a:pPr marL="457200" indent="-457200">
              <a:buFont typeface="Arial" panose="020B0604020202020204" pitchFamily="34" charset="0"/>
              <a:buChar char="•"/>
            </a:pPr>
            <a:r>
              <a:rPr lang="en-US" sz="2600" dirty="0" smtClean="0">
                <a:solidFill>
                  <a:srgbClr val="116937"/>
                </a:solidFill>
                <a:latin typeface="Times New Roman" panose="02020603050405020304" pitchFamily="18" charset="0"/>
                <a:ea typeface="+mn-ea"/>
                <a:cs typeface="Times New Roman" panose="02020603050405020304" pitchFamily="18" charset="0"/>
              </a:rPr>
              <a:t>Clear part, Colored clear part and different surface finishes as per customer standard.</a:t>
            </a:r>
          </a:p>
          <a:p>
            <a:pPr marL="457200" indent="-457200">
              <a:buFont typeface="Arial" panose="020B0604020202020204" pitchFamily="34" charset="0"/>
              <a:buChar char="•"/>
            </a:pPr>
            <a:r>
              <a:rPr lang="en-US" sz="2600" dirty="0" smtClean="0">
                <a:solidFill>
                  <a:srgbClr val="116937"/>
                </a:solidFill>
                <a:latin typeface="Times New Roman" panose="02020603050405020304" pitchFamily="18" charset="0"/>
                <a:ea typeface="+mn-ea"/>
                <a:cs typeface="Times New Roman" panose="02020603050405020304" pitchFamily="18" charset="0"/>
              </a:rPr>
              <a:t>High Efficiency with enhanced strength.</a:t>
            </a:r>
            <a:endParaRPr lang="en-US" sz="2600" dirty="0">
              <a:solidFill>
                <a:srgbClr val="116937"/>
              </a:solidFill>
              <a:latin typeface="Times New Roman" panose="02020603050405020304" pitchFamily="18" charset="0"/>
              <a:ea typeface="+mn-ea"/>
              <a:cs typeface="Times New Roman" panose="02020603050405020304" pitchFamily="18" charset="0"/>
            </a:endParaRPr>
          </a:p>
          <a:p>
            <a:endParaRPr lang="en-IN" sz="3200" dirty="0">
              <a:solidFill>
                <a:srgbClr val="002060"/>
              </a:solidFill>
            </a:endParaRPr>
          </a:p>
          <a:p>
            <a:r>
              <a:rPr lang="en-IN" sz="2800" b="1" dirty="0">
                <a:solidFill>
                  <a:srgbClr val="116937"/>
                </a:solidFill>
                <a:latin typeface="Times New Roman" panose="02020603050405020304" pitchFamily="18" charset="0"/>
                <a:ea typeface="+mn-ea"/>
                <a:cs typeface="Times New Roman" panose="02020603050405020304" pitchFamily="18" charset="0"/>
              </a:rPr>
              <a:t>Applications : </a:t>
            </a:r>
            <a:r>
              <a:rPr lang="en-IN" sz="2600" dirty="0">
                <a:solidFill>
                  <a:srgbClr val="116937"/>
                </a:solidFill>
                <a:latin typeface="Times New Roman" panose="02020603050405020304" pitchFamily="18" charset="0"/>
                <a:ea typeface="+mn-ea"/>
                <a:cs typeface="Times New Roman" panose="02020603050405020304" pitchFamily="18" charset="0"/>
              </a:rPr>
              <a:t>Home Appliances, Automotive, Mobile </a:t>
            </a:r>
            <a:r>
              <a:rPr lang="en-IN" sz="2600" dirty="0" smtClean="0">
                <a:solidFill>
                  <a:srgbClr val="116937"/>
                </a:solidFill>
                <a:latin typeface="Times New Roman" panose="02020603050405020304" pitchFamily="18" charset="0"/>
                <a:ea typeface="+mn-ea"/>
                <a:cs typeface="Times New Roman" panose="02020603050405020304" pitchFamily="18" charset="0"/>
              </a:rPr>
              <a:t>communications</a:t>
            </a:r>
            <a:r>
              <a:rPr lang="en-IN" sz="2600" dirty="0">
                <a:solidFill>
                  <a:srgbClr val="116937"/>
                </a:solidFill>
                <a:latin typeface="Times New Roman" panose="02020603050405020304" pitchFamily="18" charset="0"/>
                <a:ea typeface="+mn-ea"/>
                <a:cs typeface="Times New Roman" panose="02020603050405020304" pitchFamily="18" charset="0"/>
              </a:rPr>
              <a:t> </a:t>
            </a:r>
            <a:r>
              <a:rPr lang="en-IN" sz="2600" dirty="0" smtClean="0">
                <a:solidFill>
                  <a:srgbClr val="116937"/>
                </a:solidFill>
                <a:latin typeface="Times New Roman" panose="02020603050405020304" pitchFamily="18" charset="0"/>
                <a:ea typeface="+mn-ea"/>
                <a:cs typeface="Times New Roman" panose="02020603050405020304" pitchFamily="18" charset="0"/>
              </a:rPr>
              <a:t>etc.</a:t>
            </a:r>
          </a:p>
          <a:p>
            <a:endParaRPr lang="en-US" sz="2600" dirty="0">
              <a:solidFill>
                <a:srgbClr val="116937"/>
              </a:solidFill>
              <a:latin typeface="Times New Roman" panose="02020603050405020304" pitchFamily="18" charset="0"/>
              <a:ea typeface="+mn-ea"/>
              <a:cs typeface="Times New Roman" panose="02020603050405020304" pitchFamily="18" charset="0"/>
            </a:endParaRPr>
          </a:p>
          <a:p>
            <a:r>
              <a:rPr lang="en-IN" sz="2800" b="1" dirty="0">
                <a:solidFill>
                  <a:srgbClr val="116937"/>
                </a:solidFill>
                <a:latin typeface="Times New Roman" panose="02020603050405020304" pitchFamily="18" charset="0"/>
                <a:ea typeface="+mn-ea"/>
                <a:cs typeface="Times New Roman" panose="02020603050405020304" pitchFamily="18" charset="0"/>
              </a:rPr>
              <a:t>Major Customers </a:t>
            </a:r>
            <a:r>
              <a:rPr lang="en-IN" sz="3200" b="1" dirty="0">
                <a:solidFill>
                  <a:srgbClr val="116937"/>
                </a:solidFill>
                <a:latin typeface="Times New Roman" panose="02020603050405020304" pitchFamily="18" charset="0"/>
                <a:cs typeface="Times New Roman" panose="02020603050405020304" pitchFamily="18" charset="0"/>
              </a:rPr>
              <a:t>: </a:t>
            </a:r>
            <a:r>
              <a:rPr lang="en-IN" sz="3200" b="1" dirty="0" smtClean="0">
                <a:solidFill>
                  <a:srgbClr val="116937"/>
                </a:solidFill>
                <a:latin typeface="Times New Roman" panose="02020603050405020304" pitchFamily="18" charset="0"/>
                <a:cs typeface="Times New Roman" panose="02020603050405020304" pitchFamily="18" charset="0"/>
              </a:rPr>
              <a:t> </a:t>
            </a:r>
            <a:r>
              <a:rPr lang="en-IN" sz="2600" dirty="0">
                <a:solidFill>
                  <a:srgbClr val="116937"/>
                </a:solidFill>
                <a:latin typeface="Times New Roman" panose="02020603050405020304" pitchFamily="18" charset="0"/>
                <a:ea typeface="+mn-ea"/>
                <a:cs typeface="Times New Roman" panose="02020603050405020304" pitchFamily="18" charset="0"/>
              </a:rPr>
              <a:t>Faurecia</a:t>
            </a:r>
            <a:r>
              <a:rPr lang="en-IN" sz="3200" b="1" dirty="0" smtClean="0">
                <a:solidFill>
                  <a:srgbClr val="116937"/>
                </a:solidFill>
                <a:latin typeface="Times New Roman" panose="02020603050405020304" pitchFamily="18" charset="0"/>
                <a:cs typeface="Times New Roman" panose="02020603050405020304" pitchFamily="18" charset="0"/>
              </a:rPr>
              <a:t> </a:t>
            </a:r>
            <a:r>
              <a:rPr lang="en-IN" sz="2600" dirty="0" smtClean="0">
                <a:solidFill>
                  <a:srgbClr val="116937"/>
                </a:solidFill>
                <a:latin typeface="Times New Roman" panose="02020603050405020304" pitchFamily="18" charset="0"/>
                <a:ea typeface="+mn-ea"/>
                <a:cs typeface="Times New Roman" panose="02020603050405020304" pitchFamily="18" charset="0"/>
              </a:rPr>
              <a:t>Visteon, </a:t>
            </a:r>
            <a:r>
              <a:rPr lang="en-IN" sz="2600" dirty="0">
                <a:solidFill>
                  <a:srgbClr val="116937"/>
                </a:solidFill>
                <a:latin typeface="Times New Roman" panose="02020603050405020304" pitchFamily="18" charset="0"/>
                <a:ea typeface="+mn-ea"/>
                <a:cs typeface="Times New Roman" panose="02020603050405020304" pitchFamily="18" charset="0"/>
              </a:rPr>
              <a:t>Nifco, LS Automotive</a:t>
            </a:r>
            <a:r>
              <a:rPr lang="en-IN" sz="2600" dirty="0" smtClean="0">
                <a:solidFill>
                  <a:srgbClr val="116937"/>
                </a:solidFill>
                <a:latin typeface="Times New Roman" panose="02020603050405020304" pitchFamily="18" charset="0"/>
                <a:ea typeface="+mn-ea"/>
                <a:cs typeface="Times New Roman" panose="02020603050405020304" pitchFamily="18" charset="0"/>
              </a:rPr>
              <a:t>, </a:t>
            </a:r>
            <a:r>
              <a:rPr lang="en-IN" sz="2600" dirty="0" err="1" smtClean="0">
                <a:solidFill>
                  <a:srgbClr val="116937"/>
                </a:solidFill>
                <a:latin typeface="Times New Roman" panose="02020603050405020304" pitchFamily="18" charset="0"/>
                <a:ea typeface="+mn-ea"/>
                <a:cs typeface="Times New Roman" panose="02020603050405020304" pitchFamily="18" charset="0"/>
              </a:rPr>
              <a:t>Reydel</a:t>
            </a:r>
            <a:r>
              <a:rPr lang="en-IN" sz="2600" dirty="0" smtClean="0">
                <a:solidFill>
                  <a:srgbClr val="116937"/>
                </a:solidFill>
                <a:latin typeface="Times New Roman" panose="02020603050405020304" pitchFamily="18" charset="0"/>
                <a:ea typeface="+mn-ea"/>
                <a:cs typeface="Times New Roman" panose="02020603050405020304" pitchFamily="18" charset="0"/>
              </a:rPr>
              <a:t>/SMRC Automotive, </a:t>
            </a:r>
            <a:r>
              <a:rPr lang="en-IN" sz="2600" dirty="0" err="1" smtClean="0">
                <a:solidFill>
                  <a:srgbClr val="116937"/>
                </a:solidFill>
                <a:latin typeface="Times New Roman" panose="02020603050405020304" pitchFamily="18" charset="0"/>
                <a:ea typeface="+mn-ea"/>
                <a:cs typeface="Times New Roman" panose="02020603050405020304" pitchFamily="18" charset="0"/>
              </a:rPr>
              <a:t>Kostal</a:t>
            </a:r>
            <a:r>
              <a:rPr lang="en-IN" sz="2600" dirty="0">
                <a:solidFill>
                  <a:srgbClr val="116937"/>
                </a:solidFill>
                <a:latin typeface="Times New Roman" panose="02020603050405020304" pitchFamily="18" charset="0"/>
                <a:ea typeface="+mn-ea"/>
                <a:cs typeface="Times New Roman" panose="02020603050405020304" pitchFamily="18" charset="0"/>
              </a:rPr>
              <a:t>, </a:t>
            </a:r>
            <a:r>
              <a:rPr lang="en-IN" sz="2600" dirty="0" err="1">
                <a:solidFill>
                  <a:srgbClr val="116937"/>
                </a:solidFill>
                <a:latin typeface="Times New Roman" panose="02020603050405020304" pitchFamily="18" charset="0"/>
                <a:ea typeface="+mn-ea"/>
                <a:cs typeface="Times New Roman" panose="02020603050405020304" pitchFamily="18" charset="0"/>
              </a:rPr>
              <a:t>seoyon</a:t>
            </a:r>
            <a:r>
              <a:rPr lang="en-IN" sz="2600" dirty="0">
                <a:solidFill>
                  <a:srgbClr val="116937"/>
                </a:solidFill>
                <a:latin typeface="Times New Roman" panose="02020603050405020304" pitchFamily="18" charset="0"/>
                <a:ea typeface="+mn-ea"/>
                <a:cs typeface="Times New Roman" panose="02020603050405020304" pitchFamily="18" charset="0"/>
              </a:rPr>
              <a:t> e-</a:t>
            </a:r>
            <a:r>
              <a:rPr lang="en-IN" sz="2600" dirty="0" err="1">
                <a:solidFill>
                  <a:srgbClr val="116937"/>
                </a:solidFill>
                <a:latin typeface="Times New Roman" panose="02020603050405020304" pitchFamily="18" charset="0"/>
                <a:ea typeface="+mn-ea"/>
                <a:cs typeface="Times New Roman" panose="02020603050405020304" pitchFamily="18" charset="0"/>
              </a:rPr>
              <a:t>hwa</a:t>
            </a:r>
            <a:r>
              <a:rPr lang="en-IN" sz="2600" dirty="0">
                <a:solidFill>
                  <a:srgbClr val="116937"/>
                </a:solidFill>
                <a:latin typeface="Times New Roman" panose="02020603050405020304" pitchFamily="18" charset="0"/>
                <a:ea typeface="+mn-ea"/>
                <a:cs typeface="Times New Roman" panose="02020603050405020304" pitchFamily="18" charset="0"/>
              </a:rPr>
              <a:t> automotive </a:t>
            </a:r>
            <a:r>
              <a:rPr lang="en-IN" sz="2600" dirty="0" err="1">
                <a:solidFill>
                  <a:srgbClr val="116937"/>
                </a:solidFill>
                <a:latin typeface="Times New Roman" panose="02020603050405020304" pitchFamily="18" charset="0"/>
                <a:ea typeface="+mn-ea"/>
                <a:cs typeface="Times New Roman" panose="02020603050405020304" pitchFamily="18" charset="0"/>
              </a:rPr>
              <a:t>Bharath</a:t>
            </a:r>
            <a:r>
              <a:rPr lang="en-IN" sz="2600" dirty="0">
                <a:solidFill>
                  <a:srgbClr val="116937"/>
                </a:solidFill>
                <a:latin typeface="Times New Roman" panose="02020603050405020304" pitchFamily="18" charset="0"/>
                <a:ea typeface="+mn-ea"/>
                <a:cs typeface="Times New Roman" panose="02020603050405020304" pitchFamily="18" charset="0"/>
              </a:rPr>
              <a:t> Benz, </a:t>
            </a:r>
            <a:r>
              <a:rPr lang="en-IN" sz="2600" dirty="0" smtClean="0">
                <a:solidFill>
                  <a:srgbClr val="116937"/>
                </a:solidFill>
                <a:latin typeface="Times New Roman" panose="02020603050405020304" pitchFamily="18" charset="0"/>
                <a:ea typeface="+mn-ea"/>
                <a:cs typeface="Times New Roman" panose="02020603050405020304" pitchFamily="18" charset="0"/>
              </a:rPr>
              <a:t>Hyundai, Renault </a:t>
            </a:r>
            <a:r>
              <a:rPr lang="en-IN" sz="2600" dirty="0">
                <a:solidFill>
                  <a:srgbClr val="116937"/>
                </a:solidFill>
                <a:latin typeface="Times New Roman" panose="02020603050405020304" pitchFamily="18" charset="0"/>
                <a:ea typeface="+mn-ea"/>
                <a:cs typeface="Times New Roman" panose="02020603050405020304" pitchFamily="18" charset="0"/>
              </a:rPr>
              <a:t>Nissan, </a:t>
            </a:r>
            <a:r>
              <a:rPr lang="en-IN" sz="2600" dirty="0" smtClean="0">
                <a:solidFill>
                  <a:srgbClr val="116937"/>
                </a:solidFill>
                <a:latin typeface="Times New Roman" panose="02020603050405020304" pitchFamily="18" charset="0"/>
                <a:ea typeface="+mn-ea"/>
                <a:cs typeface="Times New Roman" panose="02020603050405020304" pitchFamily="18" charset="0"/>
              </a:rPr>
              <a:t>Ford, PSA, BENZ, Whirlpool</a:t>
            </a:r>
            <a:r>
              <a:rPr lang="en-IN" sz="2600" dirty="0">
                <a:solidFill>
                  <a:srgbClr val="116937"/>
                </a:solidFill>
                <a:latin typeface="Times New Roman" panose="02020603050405020304" pitchFamily="18" charset="0"/>
                <a:ea typeface="+mn-ea"/>
                <a:cs typeface="Times New Roman" panose="02020603050405020304" pitchFamily="18" charset="0"/>
              </a:rPr>
              <a:t>, </a:t>
            </a:r>
            <a:r>
              <a:rPr lang="en-IN" sz="2600" dirty="0" smtClean="0">
                <a:solidFill>
                  <a:srgbClr val="116937"/>
                </a:solidFill>
                <a:latin typeface="Times New Roman" panose="02020603050405020304" pitchFamily="18" charset="0"/>
                <a:ea typeface="+mn-ea"/>
                <a:cs typeface="Times New Roman" panose="02020603050405020304" pitchFamily="18" charset="0"/>
              </a:rPr>
              <a:t>Phillips, BSH etc</a:t>
            </a:r>
            <a:r>
              <a:rPr lang="en-IN" sz="2600" dirty="0">
                <a:solidFill>
                  <a:srgbClr val="116937"/>
                </a:solidFill>
                <a:latin typeface="Times New Roman" panose="02020603050405020304" pitchFamily="18" charset="0"/>
                <a:ea typeface="+mn-ea"/>
                <a:cs typeface="Times New Roman" panose="02020603050405020304" pitchFamily="18" charset="0"/>
              </a:rPr>
              <a:t>.</a:t>
            </a:r>
          </a:p>
          <a:p>
            <a:endParaRPr lang="en-US" sz="2700" dirty="0" smtClean="0">
              <a:solidFill>
                <a:srgbClr val="002060"/>
              </a:solidFill>
            </a:endParaRPr>
          </a:p>
          <a:p>
            <a:endParaRPr lang="en-US" sz="2700" dirty="0">
              <a:solidFill>
                <a:srgbClr val="002060"/>
              </a:solidFill>
            </a:endParaRPr>
          </a:p>
          <a:p>
            <a:endParaRPr lang="en-US" sz="2700" b="1" dirty="0">
              <a:solidFill>
                <a:srgbClr val="002060"/>
              </a:solidFill>
            </a:endParaRPr>
          </a:p>
          <a:p>
            <a:r>
              <a:rPr lang="en-US" sz="2700" dirty="0">
                <a:solidFill>
                  <a:srgbClr val="002060"/>
                </a:solidFill>
              </a:rPr>
              <a:t/>
            </a:r>
            <a:br>
              <a:rPr lang="en-US" sz="2700" dirty="0">
                <a:solidFill>
                  <a:srgbClr val="002060"/>
                </a:solidFill>
              </a:rPr>
            </a:br>
            <a:r>
              <a:rPr lang="en-US" sz="2700" dirty="0">
                <a:solidFill>
                  <a:srgbClr val="002060"/>
                </a:solidFill>
              </a:rPr>
              <a:t/>
            </a:r>
            <a:br>
              <a:rPr lang="en-US" sz="2700" dirty="0">
                <a:solidFill>
                  <a:srgbClr val="002060"/>
                </a:solidFill>
              </a:rPr>
            </a:br>
            <a:endParaRPr lang="en-US" sz="2700" dirty="0">
              <a:solidFill>
                <a:srgbClr val="002060"/>
              </a:solidFill>
            </a:endParaRPr>
          </a:p>
        </p:txBody>
      </p:sp>
      <p:pic>
        <p:nvPicPr>
          <p:cNvPr id="18" name="Picture 17">
            <a:extLst>
              <a:ext uri="{FF2B5EF4-FFF2-40B4-BE49-F238E27FC236}">
                <a16:creationId xmlns="" xmlns:a16="http://schemas.microsoft.com/office/drawing/2014/main" id="{95E7CF59-1955-4DB7-8A21-AABE4B0643A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6107043" y="1502659"/>
            <a:ext cx="1215673" cy="1363500"/>
          </a:xfrm>
          <a:prstGeom prst="rect">
            <a:avLst/>
          </a:prstGeom>
        </p:spPr>
      </p:pic>
      <p:pic>
        <p:nvPicPr>
          <p:cNvPr id="19" name="Picture 18">
            <a:extLst>
              <a:ext uri="{FF2B5EF4-FFF2-40B4-BE49-F238E27FC236}">
                <a16:creationId xmlns="" xmlns:a16="http://schemas.microsoft.com/office/drawing/2014/main" id="{6299B929-0C57-4498-B603-C4AB4062BCD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8666" b="9180"/>
          <a:stretch/>
        </p:blipFill>
        <p:spPr>
          <a:xfrm>
            <a:off x="11265999" y="3069230"/>
            <a:ext cx="1136517" cy="1303771"/>
          </a:xfrm>
          <a:prstGeom prst="rect">
            <a:avLst/>
          </a:prstGeom>
        </p:spPr>
      </p:pic>
      <p:pic>
        <p:nvPicPr>
          <p:cNvPr id="20" name="Picture 19">
            <a:extLst>
              <a:ext uri="{FF2B5EF4-FFF2-40B4-BE49-F238E27FC236}">
                <a16:creationId xmlns="" xmlns:a16="http://schemas.microsoft.com/office/drawing/2014/main" id="{1A573C91-94FE-435F-9A62-0B80D33AC27B}"/>
              </a:ext>
            </a:extLst>
          </p:cNvPr>
          <p:cNvPicPr>
            <a:picLocks noChangeAspect="1" noChangeArrowheads="1"/>
          </p:cNvPicPr>
          <p:nvPr/>
        </p:nvPicPr>
        <p:blipFill>
          <a:blip r:embed="rId4" cstate="email"/>
          <a:srcRect/>
          <a:stretch>
            <a:fillRect/>
          </a:stretch>
        </p:blipFill>
        <p:spPr bwMode="auto">
          <a:xfrm>
            <a:off x="8282221" y="1576572"/>
            <a:ext cx="1790973" cy="1254893"/>
          </a:xfrm>
          <a:prstGeom prst="rect">
            <a:avLst/>
          </a:prstGeom>
        </p:spPr>
      </p:pic>
      <p:pic>
        <p:nvPicPr>
          <p:cNvPr id="21" name="Content Placeholder 7" descr="PHOTO_20181203_103217">
            <a:extLst>
              <a:ext uri="{FF2B5EF4-FFF2-40B4-BE49-F238E27FC236}">
                <a16:creationId xmlns="" xmlns:a16="http://schemas.microsoft.com/office/drawing/2014/main" id="{51FAB508-BE76-4C6E-BF23-42E04958451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a:xfrm>
            <a:off x="8355421" y="3069230"/>
            <a:ext cx="2137486" cy="1259640"/>
          </a:xfrm>
          <a:prstGeom prst="rect">
            <a:avLst/>
          </a:prstGeom>
        </p:spPr>
      </p:pic>
      <p:pic>
        <p:nvPicPr>
          <p:cNvPr id="22" name="Content Placeholder 20">
            <a:extLst>
              <a:ext uri="{FF2B5EF4-FFF2-40B4-BE49-F238E27FC236}">
                <a16:creationId xmlns="" xmlns:a16="http://schemas.microsoft.com/office/drawing/2014/main" id="{54C9C6A4-B21B-46F5-B32B-02BEE40ACD8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a:xfrm rot="16200000">
            <a:off x="6235422" y="2900818"/>
            <a:ext cx="1251523" cy="1588349"/>
          </a:xfrm>
          <a:prstGeom prst="rect">
            <a:avLst/>
          </a:prstGeom>
        </p:spPr>
      </p:pic>
      <p:pic>
        <p:nvPicPr>
          <p:cNvPr id="24" name="Content Placeholder 49">
            <a:extLst>
              <a:ext uri="{FF2B5EF4-FFF2-40B4-BE49-F238E27FC236}">
                <a16:creationId xmlns="" xmlns:a16="http://schemas.microsoft.com/office/drawing/2014/main" id="{235A1A19-56B0-48A1-BC53-6BD1F4AA48D6}"/>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r="5319"/>
          <a:stretch/>
        </p:blipFill>
        <p:spPr>
          <a:xfrm rot="16200000">
            <a:off x="6264599" y="4132441"/>
            <a:ext cx="1535862" cy="2176718"/>
          </a:xfrm>
          <a:prstGeom prst="rect">
            <a:avLst/>
          </a:prstGeom>
        </p:spPr>
      </p:pic>
      <p:pic>
        <p:nvPicPr>
          <p:cNvPr id="25" name="Content Placeholder 7" descr="IMG_20180903_164308203">
            <a:extLst>
              <a:ext uri="{FF2B5EF4-FFF2-40B4-BE49-F238E27FC236}">
                <a16:creationId xmlns="" xmlns:a16="http://schemas.microsoft.com/office/drawing/2014/main" id="{80C277A8-1548-4DD9-A006-843C019FCB2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a:xfrm rot="16200000">
            <a:off x="9821050" y="3136384"/>
            <a:ext cx="1262141" cy="4047094"/>
          </a:xfrm>
          <a:prstGeom prst="rect">
            <a:avLst/>
          </a:prstGeom>
        </p:spPr>
      </p:pic>
      <p:pic>
        <p:nvPicPr>
          <p:cNvPr id="26" name="Picture 2" descr="IMG_20180903_173457128">
            <a:extLst>
              <a:ext uri="{FF2B5EF4-FFF2-40B4-BE49-F238E27FC236}">
                <a16:creationId xmlns="" xmlns:a16="http://schemas.microsoft.com/office/drawing/2014/main" id="{1CE5B547-0C25-437C-B78F-0856A5682FB9}"/>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10800000">
            <a:off x="10507816" y="1536575"/>
            <a:ext cx="2026336" cy="1294890"/>
          </a:xfrm>
          <a:prstGeom prst="rect">
            <a:avLst/>
          </a:prstGeom>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 xmlns:a16="http://schemas.microsoft.com/office/drawing/2014/main" id="{0EEC993A-B16A-44F7-B664-CC974E9AAF8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6166141" y="6079049"/>
            <a:ext cx="1732778" cy="1738626"/>
          </a:xfrm>
          <a:prstGeom prst="rect">
            <a:avLst/>
          </a:prstGeom>
        </p:spPr>
      </p:pic>
      <p:pic>
        <p:nvPicPr>
          <p:cNvPr id="30" name="Picture 29" descr="WhatsApp Image 2017-12-23 at 11.54.02 AM (1)">
            <a:extLst>
              <a:ext uri="{FF2B5EF4-FFF2-40B4-BE49-F238E27FC236}">
                <a16:creationId xmlns="" xmlns:a16="http://schemas.microsoft.com/office/drawing/2014/main" id="{BC71B8C9-B1CE-4A80-A841-24101F103E3D}"/>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8358623" y="6057812"/>
            <a:ext cx="1714571" cy="1708489"/>
          </a:xfrm>
          <a:prstGeom prst="rect">
            <a:avLst/>
          </a:prstGeom>
          <a:ln>
            <a:solidFill>
              <a:schemeClr val="bg1"/>
            </a:solidFill>
          </a:ln>
        </p:spPr>
      </p:pic>
      <p:pic>
        <p:nvPicPr>
          <p:cNvPr id="32" name="Picture 31">
            <a:extLst>
              <a:ext uri="{FF2B5EF4-FFF2-40B4-BE49-F238E27FC236}">
                <a16:creationId xmlns="" xmlns:a16="http://schemas.microsoft.com/office/drawing/2014/main" id="{3984B55A-C434-45BE-8FB8-CA7147AF78F0}"/>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rot="5400000">
            <a:off x="10383855" y="5956984"/>
            <a:ext cx="1778374" cy="1980031"/>
          </a:xfrm>
          <a:prstGeom prst="rect">
            <a:avLst/>
          </a:prstGeom>
        </p:spPr>
      </p:pic>
    </p:spTree>
    <p:extLst>
      <p:ext uri="{BB962C8B-B14F-4D97-AF65-F5344CB8AC3E}">
        <p14:creationId xmlns:p14="http://schemas.microsoft.com/office/powerpoint/2010/main" val="875511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D35A6BFB-EE67-41FA-A6E0-8A0646456956}"/>
              </a:ext>
            </a:extLst>
          </p:cNvPr>
          <p:cNvSpPr txBox="1"/>
          <p:nvPr/>
        </p:nvSpPr>
        <p:spPr>
          <a:xfrm>
            <a:off x="0" y="309616"/>
            <a:ext cx="12801600" cy="646331"/>
          </a:xfrm>
          <a:prstGeom prst="rect">
            <a:avLst/>
          </a:prstGeom>
          <a:noFill/>
        </p:spPr>
        <p:txBody>
          <a:bodyPr wrap="square" rtlCol="0">
            <a:spAutoFit/>
          </a:bodyPr>
          <a:lstStyle>
            <a:defPPr>
              <a:defRPr lang="en-US"/>
            </a:defPPr>
            <a:lvl1pPr algn="ctr">
              <a:defRPr sz="5400" b="1">
                <a:gradFill>
                  <a:gsLst>
                    <a:gs pos="0">
                      <a:srgbClr val="33CC33"/>
                    </a:gs>
                    <a:gs pos="74000">
                      <a:srgbClr val="66FF33"/>
                    </a:gs>
                    <a:gs pos="83000">
                      <a:srgbClr val="00B050"/>
                    </a:gs>
                    <a:gs pos="100000">
                      <a:srgbClr val="66FF33"/>
                    </a:gs>
                  </a:gsLst>
                  <a:lin ang="5400000" scaled="1"/>
                </a:gradFill>
              </a:defRPr>
            </a:lvl1pPr>
          </a:lstStyle>
          <a:p>
            <a:r>
              <a:rPr lang="en-US" sz="3600" dirty="0">
                <a:solidFill>
                  <a:srgbClr val="116937"/>
                </a:solidFill>
                <a:latin typeface="Times New Roman" panose="02020603050405020304" pitchFamily="18" charset="0"/>
                <a:cs typeface="Times New Roman" panose="02020603050405020304" pitchFamily="18" charset="0"/>
              </a:rPr>
              <a:t>PLASTIC PAINTING</a:t>
            </a:r>
          </a:p>
        </p:txBody>
      </p:sp>
      <p:sp>
        <p:nvSpPr>
          <p:cNvPr id="19" name="Title 1">
            <a:extLst>
              <a:ext uri="{FF2B5EF4-FFF2-40B4-BE49-F238E27FC236}">
                <a16:creationId xmlns:a16="http://schemas.microsoft.com/office/drawing/2014/main" xmlns="" id="{AC8A385B-BCB2-4A4C-BA8E-1B06D777C6C3}"/>
              </a:ext>
            </a:extLst>
          </p:cNvPr>
          <p:cNvSpPr txBox="1">
            <a:spLocks/>
          </p:cNvSpPr>
          <p:nvPr/>
        </p:nvSpPr>
        <p:spPr>
          <a:xfrm>
            <a:off x="153733" y="1536575"/>
            <a:ext cx="5879395" cy="7570849"/>
          </a:xfrm>
          <a:prstGeom prst="rect">
            <a:avLst/>
          </a:prstGeom>
        </p:spPr>
        <p:txBody>
          <a:bodyPr>
            <a:noAutofit/>
          </a:bodyPr>
          <a:lstStyle>
            <a:lvl1pPr algn="l" defTabSz="844095" rtl="0" eaLnBrk="1" latinLnBrk="0" hangingPunct="1">
              <a:lnSpc>
                <a:spcPct val="90000"/>
              </a:lnSpc>
              <a:spcBef>
                <a:spcPct val="0"/>
              </a:spcBef>
              <a:buNone/>
              <a:defRPr sz="4061" kern="1200">
                <a:solidFill>
                  <a:schemeClr val="tx1"/>
                </a:solidFill>
                <a:latin typeface="+mj-lt"/>
                <a:ea typeface="+mj-ea"/>
                <a:cs typeface="+mj-cs"/>
              </a:defRPr>
            </a:lvl1pPr>
          </a:lstStyle>
          <a:p>
            <a:r>
              <a:rPr lang="en-US" sz="2800" b="1" dirty="0" smtClean="0">
                <a:solidFill>
                  <a:srgbClr val="116937"/>
                </a:solidFill>
                <a:latin typeface="Times New Roman" panose="02020603050405020304" pitchFamily="18" charset="0"/>
                <a:ea typeface="+mn-ea"/>
                <a:cs typeface="Times New Roman" panose="02020603050405020304" pitchFamily="18" charset="0"/>
              </a:rPr>
              <a:t>Plastic Painting</a:t>
            </a:r>
            <a:endParaRPr lang="en-US" sz="2800" b="1" dirty="0">
              <a:solidFill>
                <a:srgbClr val="116937"/>
              </a:solidFill>
              <a:latin typeface="Times New Roman" panose="02020603050405020304" pitchFamily="18" charset="0"/>
              <a:ea typeface="+mn-ea"/>
              <a:cs typeface="Times New Roman" panose="02020603050405020304" pitchFamily="18" charset="0"/>
            </a:endParaRPr>
          </a:p>
          <a:p>
            <a:endParaRPr lang="en-US" sz="2700" b="1" dirty="0" smtClean="0">
              <a:solidFill>
                <a:srgbClr val="002060"/>
              </a:solidFill>
            </a:endParaRPr>
          </a:p>
          <a:p>
            <a:r>
              <a:rPr lang="en-US" sz="2800" b="1" dirty="0" smtClean="0">
                <a:solidFill>
                  <a:srgbClr val="116937"/>
                </a:solidFill>
                <a:latin typeface="Times New Roman" panose="02020603050405020304" pitchFamily="18" charset="0"/>
                <a:ea typeface="+mn-ea"/>
                <a:cs typeface="Times New Roman" panose="02020603050405020304" pitchFamily="18" charset="0"/>
              </a:rPr>
              <a:t>Advantages:</a:t>
            </a:r>
          </a:p>
          <a:p>
            <a:pPr marL="457200" indent="-457200">
              <a:buFont typeface="Arial" panose="020B0604020202020204" pitchFamily="34" charset="0"/>
              <a:buChar char="•"/>
            </a:pPr>
            <a:r>
              <a:rPr lang="en-US" sz="2600" dirty="0" smtClean="0">
                <a:solidFill>
                  <a:srgbClr val="116937"/>
                </a:solidFill>
                <a:latin typeface="Times New Roman" panose="02020603050405020304" pitchFamily="18" charset="0"/>
                <a:ea typeface="+mn-ea"/>
                <a:cs typeface="Times New Roman" panose="02020603050405020304" pitchFamily="18" charset="0"/>
              </a:rPr>
              <a:t>Fully automated and robotized painting unit.</a:t>
            </a:r>
          </a:p>
          <a:p>
            <a:pPr marL="457200" indent="-457200">
              <a:buFont typeface="Arial" panose="020B0604020202020204" pitchFamily="34" charset="0"/>
              <a:buChar char="•"/>
            </a:pPr>
            <a:r>
              <a:rPr lang="en-US" sz="2600" dirty="0" smtClean="0">
                <a:solidFill>
                  <a:srgbClr val="116937"/>
                </a:solidFill>
                <a:latin typeface="Times New Roman" panose="02020603050405020304" pitchFamily="18" charset="0"/>
                <a:ea typeface="+mn-ea"/>
                <a:cs typeface="Times New Roman" panose="02020603050405020304" pitchFamily="18" charset="0"/>
              </a:rPr>
              <a:t>Even distribution of paint with better finish..</a:t>
            </a:r>
          </a:p>
          <a:p>
            <a:pPr marL="457200" indent="-457200">
              <a:buFont typeface="Arial" panose="020B0604020202020204" pitchFamily="34" charset="0"/>
              <a:buChar char="•"/>
            </a:pPr>
            <a:r>
              <a:rPr lang="en-US" sz="2600" dirty="0" smtClean="0">
                <a:solidFill>
                  <a:srgbClr val="116937"/>
                </a:solidFill>
                <a:latin typeface="Times New Roman" panose="02020603050405020304" pitchFamily="18" charset="0"/>
                <a:ea typeface="+mn-ea"/>
                <a:cs typeface="Times New Roman" panose="02020603050405020304" pitchFamily="18" charset="0"/>
              </a:rPr>
              <a:t>Gloss finish, Matt finish, satin finish soft touch finish etc. can be achieved</a:t>
            </a:r>
          </a:p>
          <a:p>
            <a:pPr marL="457200" indent="-457200">
              <a:buFont typeface="Arial" panose="020B0604020202020204" pitchFamily="34" charset="0"/>
              <a:buChar char="•"/>
            </a:pPr>
            <a:r>
              <a:rPr lang="en-US" sz="2600" dirty="0" smtClean="0">
                <a:solidFill>
                  <a:srgbClr val="116937"/>
                </a:solidFill>
                <a:latin typeface="Times New Roman" panose="02020603050405020304" pitchFamily="18" charset="0"/>
                <a:ea typeface="+mn-ea"/>
                <a:cs typeface="Times New Roman" panose="02020603050405020304" pitchFamily="18" charset="0"/>
              </a:rPr>
              <a:t>Dual Color painting is possible.</a:t>
            </a:r>
          </a:p>
          <a:p>
            <a:endParaRPr lang="en-IN" sz="3200" dirty="0">
              <a:solidFill>
                <a:srgbClr val="002060"/>
              </a:solidFill>
            </a:endParaRPr>
          </a:p>
          <a:p>
            <a:r>
              <a:rPr lang="en-IN" sz="2800" b="1" dirty="0">
                <a:solidFill>
                  <a:srgbClr val="116937"/>
                </a:solidFill>
                <a:latin typeface="Times New Roman" panose="02020603050405020304" pitchFamily="18" charset="0"/>
                <a:ea typeface="+mn-ea"/>
                <a:cs typeface="Times New Roman" panose="02020603050405020304" pitchFamily="18" charset="0"/>
              </a:rPr>
              <a:t>Applications : </a:t>
            </a:r>
            <a:r>
              <a:rPr lang="en-IN" sz="2600" dirty="0">
                <a:solidFill>
                  <a:srgbClr val="116937"/>
                </a:solidFill>
                <a:latin typeface="Times New Roman" panose="02020603050405020304" pitchFamily="18" charset="0"/>
                <a:ea typeface="+mn-ea"/>
                <a:cs typeface="Times New Roman" panose="02020603050405020304" pitchFamily="18" charset="0"/>
              </a:rPr>
              <a:t>Home Appliances, </a:t>
            </a:r>
            <a:r>
              <a:rPr lang="en-IN" sz="2600" dirty="0" smtClean="0">
                <a:solidFill>
                  <a:srgbClr val="116937"/>
                </a:solidFill>
                <a:latin typeface="Times New Roman" panose="02020603050405020304" pitchFamily="18" charset="0"/>
                <a:ea typeface="+mn-ea"/>
                <a:cs typeface="Times New Roman" panose="02020603050405020304" pitchFamily="18" charset="0"/>
              </a:rPr>
              <a:t>Automotive interior and exterior parts</a:t>
            </a:r>
          </a:p>
          <a:p>
            <a:endParaRPr lang="en-US" sz="2600" dirty="0">
              <a:solidFill>
                <a:srgbClr val="116937"/>
              </a:solidFill>
              <a:latin typeface="Times New Roman" panose="02020603050405020304" pitchFamily="18" charset="0"/>
              <a:ea typeface="+mn-ea"/>
              <a:cs typeface="Times New Roman" panose="02020603050405020304" pitchFamily="18" charset="0"/>
            </a:endParaRPr>
          </a:p>
          <a:p>
            <a:r>
              <a:rPr lang="en-IN" sz="2800" b="1" dirty="0">
                <a:solidFill>
                  <a:srgbClr val="116937"/>
                </a:solidFill>
                <a:latin typeface="Times New Roman" panose="02020603050405020304" pitchFamily="18" charset="0"/>
                <a:ea typeface="+mn-ea"/>
                <a:cs typeface="Times New Roman" panose="02020603050405020304" pitchFamily="18" charset="0"/>
              </a:rPr>
              <a:t>Major Customers </a:t>
            </a:r>
            <a:r>
              <a:rPr lang="en-IN" sz="3200" b="1" dirty="0" smtClean="0">
                <a:solidFill>
                  <a:srgbClr val="116937"/>
                </a:solidFill>
                <a:latin typeface="Times New Roman" panose="02020603050405020304" pitchFamily="18" charset="0"/>
                <a:cs typeface="Times New Roman" panose="02020603050405020304" pitchFamily="18" charset="0"/>
              </a:rPr>
              <a:t>: </a:t>
            </a:r>
            <a:r>
              <a:rPr lang="en-IN" sz="2800" dirty="0">
                <a:solidFill>
                  <a:srgbClr val="116937"/>
                </a:solidFill>
                <a:latin typeface="Times New Roman" panose="02020603050405020304" pitchFamily="18" charset="0"/>
                <a:cs typeface="Times New Roman" panose="02020603050405020304" pitchFamily="18" charset="0"/>
              </a:rPr>
              <a:t>Faurecia</a:t>
            </a:r>
            <a:r>
              <a:rPr lang="en-IN" sz="3600" b="1" dirty="0">
                <a:solidFill>
                  <a:srgbClr val="116937"/>
                </a:solidFill>
                <a:latin typeface="Times New Roman" panose="02020603050405020304" pitchFamily="18" charset="0"/>
                <a:cs typeface="Times New Roman" panose="02020603050405020304" pitchFamily="18" charset="0"/>
              </a:rPr>
              <a:t> </a:t>
            </a:r>
            <a:r>
              <a:rPr lang="en-IN" sz="2800" dirty="0">
                <a:solidFill>
                  <a:srgbClr val="116937"/>
                </a:solidFill>
                <a:latin typeface="Times New Roman" panose="02020603050405020304" pitchFamily="18" charset="0"/>
                <a:cs typeface="Times New Roman" panose="02020603050405020304" pitchFamily="18" charset="0"/>
              </a:rPr>
              <a:t>Visteon, Nifco, LS Automotive, </a:t>
            </a:r>
            <a:r>
              <a:rPr lang="en-IN" sz="2800" dirty="0" err="1">
                <a:solidFill>
                  <a:srgbClr val="116937"/>
                </a:solidFill>
                <a:latin typeface="Times New Roman" panose="02020603050405020304" pitchFamily="18" charset="0"/>
                <a:cs typeface="Times New Roman" panose="02020603050405020304" pitchFamily="18" charset="0"/>
              </a:rPr>
              <a:t>Reydel</a:t>
            </a:r>
            <a:r>
              <a:rPr lang="en-IN" sz="2800" dirty="0">
                <a:solidFill>
                  <a:srgbClr val="116937"/>
                </a:solidFill>
                <a:latin typeface="Times New Roman" panose="02020603050405020304" pitchFamily="18" charset="0"/>
                <a:cs typeface="Times New Roman" panose="02020603050405020304" pitchFamily="18" charset="0"/>
              </a:rPr>
              <a:t>/SMRC Automotive, </a:t>
            </a:r>
            <a:r>
              <a:rPr lang="en-IN" sz="2800" dirty="0" err="1">
                <a:solidFill>
                  <a:srgbClr val="116937"/>
                </a:solidFill>
                <a:latin typeface="Times New Roman" panose="02020603050405020304" pitchFamily="18" charset="0"/>
                <a:cs typeface="Times New Roman" panose="02020603050405020304" pitchFamily="18" charset="0"/>
              </a:rPr>
              <a:t>Kostal</a:t>
            </a:r>
            <a:r>
              <a:rPr lang="en-IN" sz="2800" dirty="0">
                <a:solidFill>
                  <a:srgbClr val="116937"/>
                </a:solidFill>
                <a:latin typeface="Times New Roman" panose="02020603050405020304" pitchFamily="18" charset="0"/>
                <a:cs typeface="Times New Roman" panose="02020603050405020304" pitchFamily="18" charset="0"/>
              </a:rPr>
              <a:t>, </a:t>
            </a:r>
            <a:r>
              <a:rPr lang="en-IN" sz="2800" dirty="0" err="1">
                <a:solidFill>
                  <a:srgbClr val="116937"/>
                </a:solidFill>
                <a:latin typeface="Times New Roman" panose="02020603050405020304" pitchFamily="18" charset="0"/>
                <a:cs typeface="Times New Roman" panose="02020603050405020304" pitchFamily="18" charset="0"/>
              </a:rPr>
              <a:t>seoyon</a:t>
            </a:r>
            <a:r>
              <a:rPr lang="en-IN" sz="2800" dirty="0">
                <a:solidFill>
                  <a:srgbClr val="116937"/>
                </a:solidFill>
                <a:latin typeface="Times New Roman" panose="02020603050405020304" pitchFamily="18" charset="0"/>
                <a:cs typeface="Times New Roman" panose="02020603050405020304" pitchFamily="18" charset="0"/>
              </a:rPr>
              <a:t> e-</a:t>
            </a:r>
            <a:r>
              <a:rPr lang="en-IN" sz="2800" dirty="0" err="1">
                <a:solidFill>
                  <a:srgbClr val="116937"/>
                </a:solidFill>
                <a:latin typeface="Times New Roman" panose="02020603050405020304" pitchFamily="18" charset="0"/>
                <a:cs typeface="Times New Roman" panose="02020603050405020304" pitchFamily="18" charset="0"/>
              </a:rPr>
              <a:t>hwa</a:t>
            </a:r>
            <a:r>
              <a:rPr lang="en-IN" sz="2800" dirty="0">
                <a:solidFill>
                  <a:srgbClr val="116937"/>
                </a:solidFill>
                <a:latin typeface="Times New Roman" panose="02020603050405020304" pitchFamily="18" charset="0"/>
                <a:cs typeface="Times New Roman" panose="02020603050405020304" pitchFamily="18" charset="0"/>
              </a:rPr>
              <a:t> automotive </a:t>
            </a:r>
            <a:r>
              <a:rPr lang="en-IN" sz="2800" dirty="0" err="1">
                <a:solidFill>
                  <a:srgbClr val="116937"/>
                </a:solidFill>
                <a:latin typeface="Times New Roman" panose="02020603050405020304" pitchFamily="18" charset="0"/>
                <a:cs typeface="Times New Roman" panose="02020603050405020304" pitchFamily="18" charset="0"/>
              </a:rPr>
              <a:t>Bharath</a:t>
            </a:r>
            <a:r>
              <a:rPr lang="en-IN" sz="2800" dirty="0">
                <a:solidFill>
                  <a:srgbClr val="116937"/>
                </a:solidFill>
                <a:latin typeface="Times New Roman" panose="02020603050405020304" pitchFamily="18" charset="0"/>
                <a:cs typeface="Times New Roman" panose="02020603050405020304" pitchFamily="18" charset="0"/>
              </a:rPr>
              <a:t> Benz, Hyundai, Renault Nissan, Ford, PSA, BENZ, Whirlpool, Phillips, </a:t>
            </a:r>
            <a:r>
              <a:rPr lang="en-IN" sz="2800" dirty="0" smtClean="0">
                <a:solidFill>
                  <a:srgbClr val="116937"/>
                </a:solidFill>
                <a:latin typeface="Times New Roman" panose="02020603050405020304" pitchFamily="18" charset="0"/>
                <a:cs typeface="Times New Roman" panose="02020603050405020304" pitchFamily="18" charset="0"/>
              </a:rPr>
              <a:t>etc</a:t>
            </a:r>
            <a:r>
              <a:rPr lang="en-IN" sz="2800" dirty="0">
                <a:solidFill>
                  <a:srgbClr val="116937"/>
                </a:solidFill>
                <a:latin typeface="Times New Roman" panose="02020603050405020304" pitchFamily="18" charset="0"/>
                <a:cs typeface="Times New Roman" panose="02020603050405020304" pitchFamily="18" charset="0"/>
              </a:rPr>
              <a:t>.</a:t>
            </a:r>
          </a:p>
          <a:p>
            <a:endParaRPr lang="en-US" sz="2700" dirty="0" smtClean="0">
              <a:solidFill>
                <a:srgbClr val="002060"/>
              </a:solidFill>
            </a:endParaRPr>
          </a:p>
          <a:p>
            <a:endParaRPr lang="en-US" sz="2700" dirty="0">
              <a:solidFill>
                <a:srgbClr val="002060"/>
              </a:solidFill>
            </a:endParaRPr>
          </a:p>
          <a:p>
            <a:endParaRPr lang="en-US" sz="2700" b="1" dirty="0">
              <a:solidFill>
                <a:srgbClr val="002060"/>
              </a:solidFill>
            </a:endParaRPr>
          </a:p>
          <a:p>
            <a:r>
              <a:rPr lang="en-US" sz="2700" dirty="0">
                <a:solidFill>
                  <a:srgbClr val="002060"/>
                </a:solidFill>
              </a:rPr>
              <a:t/>
            </a:r>
            <a:br>
              <a:rPr lang="en-US" sz="2700" dirty="0">
                <a:solidFill>
                  <a:srgbClr val="002060"/>
                </a:solidFill>
              </a:rPr>
            </a:br>
            <a:r>
              <a:rPr lang="en-US" sz="2700" dirty="0">
                <a:solidFill>
                  <a:srgbClr val="002060"/>
                </a:solidFill>
              </a:rPr>
              <a:t/>
            </a:r>
            <a:br>
              <a:rPr lang="en-US" sz="2700" dirty="0">
                <a:solidFill>
                  <a:srgbClr val="002060"/>
                </a:solidFill>
              </a:rPr>
            </a:br>
            <a:endParaRPr lang="en-US" sz="2700" dirty="0">
              <a:solidFill>
                <a:srgbClr val="002060"/>
              </a:solidFill>
            </a:endParaRPr>
          </a:p>
        </p:txBody>
      </p:sp>
      <p:pic>
        <p:nvPicPr>
          <p:cNvPr id="23" name="Picture 2">
            <a:extLst>
              <a:ext uri="{FF2B5EF4-FFF2-40B4-BE49-F238E27FC236}">
                <a16:creationId xmlns="" xmlns:a16="http://schemas.microsoft.com/office/drawing/2014/main" id="{8771BB84-CE71-4FEF-924E-32AED6B95A7B}"/>
              </a:ext>
            </a:extLst>
          </p:cNvPr>
          <p:cNvPicPr>
            <a:picLocks noChangeAspect="1" noChangeArrowheads="1"/>
          </p:cNvPicPr>
          <p:nvPr/>
        </p:nvPicPr>
        <p:blipFill>
          <a:blip r:embed="rId2" cstate="screen"/>
          <a:srcRect/>
          <a:stretch>
            <a:fillRect/>
          </a:stretch>
        </p:blipFill>
        <p:spPr bwMode="auto">
          <a:xfrm>
            <a:off x="10084977" y="6435384"/>
            <a:ext cx="1794407" cy="1672191"/>
          </a:xfrm>
          <a:prstGeom prst="rect">
            <a:avLst/>
          </a:prstGeom>
        </p:spPr>
      </p:pic>
      <p:pic>
        <p:nvPicPr>
          <p:cNvPr id="24" name="Picture 23">
            <a:extLst>
              <a:ext uri="{FF2B5EF4-FFF2-40B4-BE49-F238E27FC236}">
                <a16:creationId xmlns="" xmlns:a16="http://schemas.microsoft.com/office/drawing/2014/main" id="{40FF4E4E-4B33-484B-A826-F41B2FE1EED7}"/>
              </a:ext>
            </a:extLst>
          </p:cNvPr>
          <p:cNvPicPr>
            <a:picLocks noChangeAspect="1" noChangeArrowheads="1"/>
          </p:cNvPicPr>
          <p:nvPr/>
        </p:nvPicPr>
        <p:blipFill>
          <a:blip r:embed="rId3" cstate="email"/>
          <a:srcRect/>
          <a:stretch>
            <a:fillRect/>
          </a:stretch>
        </p:blipFill>
        <p:spPr bwMode="auto">
          <a:xfrm rot="10800000" flipV="1">
            <a:off x="6080632" y="5123908"/>
            <a:ext cx="3493804" cy="1079157"/>
          </a:xfrm>
          <a:prstGeom prst="rect">
            <a:avLst/>
          </a:prstGeom>
        </p:spPr>
      </p:pic>
      <p:pic>
        <p:nvPicPr>
          <p:cNvPr id="25" name="Picture 24">
            <a:extLst>
              <a:ext uri="{FF2B5EF4-FFF2-40B4-BE49-F238E27FC236}">
                <a16:creationId xmlns="" xmlns:a16="http://schemas.microsoft.com/office/drawing/2014/main" id="{98DC935E-3096-4EFA-9C2F-CB4E43C6F625}"/>
              </a:ext>
            </a:extLst>
          </p:cNvPr>
          <p:cNvPicPr>
            <a:picLocks noChangeAspect="1" noChangeArrowheads="1"/>
          </p:cNvPicPr>
          <p:nvPr/>
        </p:nvPicPr>
        <p:blipFill>
          <a:blip r:embed="rId4" cstate="screen"/>
          <a:srcRect/>
          <a:stretch>
            <a:fillRect/>
          </a:stretch>
        </p:blipFill>
        <p:spPr bwMode="auto">
          <a:xfrm>
            <a:off x="10043545" y="5078684"/>
            <a:ext cx="2557392" cy="1124382"/>
          </a:xfrm>
          <a:prstGeom prst="rect">
            <a:avLst/>
          </a:prstGeom>
        </p:spPr>
      </p:pic>
      <p:pic>
        <p:nvPicPr>
          <p:cNvPr id="26" name="Content Placeholder 4" descr="PHOTO_20180313_120633">
            <a:extLst>
              <a:ext uri="{FF2B5EF4-FFF2-40B4-BE49-F238E27FC236}">
                <a16:creationId xmlns="" xmlns:a16="http://schemas.microsoft.com/office/drawing/2014/main" id="{80BA6EDE-3648-4C3A-8ACE-C62A6FD9EF1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a:xfrm>
            <a:off x="10084977" y="3322666"/>
            <a:ext cx="2457430" cy="1615754"/>
          </a:xfrm>
          <a:prstGeom prst="rect">
            <a:avLst/>
          </a:prstGeom>
        </p:spPr>
      </p:pic>
      <p:pic>
        <p:nvPicPr>
          <p:cNvPr id="27" name="Content Placeholder 4" descr="PHOTO_20181203_105127">
            <a:extLst>
              <a:ext uri="{FF2B5EF4-FFF2-40B4-BE49-F238E27FC236}">
                <a16:creationId xmlns="" xmlns:a16="http://schemas.microsoft.com/office/drawing/2014/main" id="{CB86A72D-48AF-4F8B-9D87-B7BE5D0BC3F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a:xfrm>
            <a:off x="6228851" y="1632184"/>
            <a:ext cx="3197367" cy="1543174"/>
          </a:xfrm>
          <a:prstGeom prst="rect">
            <a:avLst/>
          </a:prstGeom>
        </p:spPr>
      </p:pic>
      <p:pic>
        <p:nvPicPr>
          <p:cNvPr id="28" name="Content Placeholder 5" descr="PHOTO_20181203_103416">
            <a:extLst>
              <a:ext uri="{FF2B5EF4-FFF2-40B4-BE49-F238E27FC236}">
                <a16:creationId xmlns="" xmlns:a16="http://schemas.microsoft.com/office/drawing/2014/main" id="{259B4B9C-1E43-47BF-B9B2-ACE5F0D9F5B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a:xfrm rot="10800000">
            <a:off x="10084977" y="1579134"/>
            <a:ext cx="2515960" cy="1617819"/>
          </a:xfrm>
          <a:prstGeom prst="rect">
            <a:avLst/>
          </a:prstGeom>
          <a:noFill/>
          <a:ln>
            <a:noFill/>
          </a:ln>
        </p:spPr>
      </p:pic>
      <p:pic>
        <p:nvPicPr>
          <p:cNvPr id="29" name="Content Placeholder 4" descr="PHOTO_20181203_102706">
            <a:extLst>
              <a:ext uri="{FF2B5EF4-FFF2-40B4-BE49-F238E27FC236}">
                <a16:creationId xmlns="" xmlns:a16="http://schemas.microsoft.com/office/drawing/2014/main" id="{AB534B11-B330-4306-B346-C2EEBCB1FE88}"/>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b="-919"/>
          <a:stretch>
            <a:fillRect/>
          </a:stretch>
        </p:blipFill>
        <p:spPr>
          <a:xfrm>
            <a:off x="6999298" y="6530044"/>
            <a:ext cx="1885148" cy="1621572"/>
          </a:xfrm>
          <a:prstGeom prst="rect">
            <a:avLst/>
          </a:prstGeom>
        </p:spPr>
      </p:pic>
      <p:pic>
        <p:nvPicPr>
          <p:cNvPr id="30" name="Content Placeholder 6" descr="PHOTO_20181203_102535">
            <a:extLst>
              <a:ext uri="{FF2B5EF4-FFF2-40B4-BE49-F238E27FC236}">
                <a16:creationId xmlns="" xmlns:a16="http://schemas.microsoft.com/office/drawing/2014/main" id="{2C886A02-D7F0-41E4-BE2E-4465EC76F9AA}"/>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a:xfrm>
            <a:off x="6228851" y="3449259"/>
            <a:ext cx="1713021" cy="1211377"/>
          </a:xfrm>
          <a:prstGeom prst="rect">
            <a:avLst/>
          </a:prstGeom>
        </p:spPr>
      </p:pic>
      <p:pic>
        <p:nvPicPr>
          <p:cNvPr id="31" name="Content Placeholder 7" descr="PHOTO_20181203_102551">
            <a:extLst>
              <a:ext uri="{FF2B5EF4-FFF2-40B4-BE49-F238E27FC236}">
                <a16:creationId xmlns="" xmlns:a16="http://schemas.microsoft.com/office/drawing/2014/main" id="{8011123F-2434-4D22-90E8-41FD7DE29ACC}"/>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a:xfrm>
            <a:off x="7941872" y="3444076"/>
            <a:ext cx="1598223" cy="1211377"/>
          </a:xfrm>
          <a:prstGeom prst="rect">
            <a:avLst/>
          </a:prstGeom>
        </p:spPr>
      </p:pic>
    </p:spTree>
    <p:extLst>
      <p:ext uri="{BB962C8B-B14F-4D97-AF65-F5344CB8AC3E}">
        <p14:creationId xmlns:p14="http://schemas.microsoft.com/office/powerpoint/2010/main" val="525192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2D4B32B-3F2B-45B2-B328-E3A6315E60E4}"/>
              </a:ext>
            </a:extLst>
          </p:cNvPr>
          <p:cNvSpPr txBox="1"/>
          <p:nvPr/>
        </p:nvSpPr>
        <p:spPr>
          <a:xfrm>
            <a:off x="0" y="309616"/>
            <a:ext cx="12801600" cy="646331"/>
          </a:xfrm>
          <a:prstGeom prst="rect">
            <a:avLst/>
          </a:prstGeom>
          <a:noFill/>
        </p:spPr>
        <p:txBody>
          <a:bodyPr wrap="square" rtlCol="0">
            <a:spAutoFit/>
          </a:bodyPr>
          <a:lstStyle>
            <a:defPPr>
              <a:defRPr lang="en-US"/>
            </a:defPPr>
            <a:lvl1pPr algn="ctr">
              <a:defRPr sz="5400" b="1">
                <a:gradFill>
                  <a:gsLst>
                    <a:gs pos="0">
                      <a:srgbClr val="33CC33"/>
                    </a:gs>
                    <a:gs pos="74000">
                      <a:srgbClr val="66FF33"/>
                    </a:gs>
                    <a:gs pos="83000">
                      <a:srgbClr val="00B050"/>
                    </a:gs>
                    <a:gs pos="100000">
                      <a:srgbClr val="66FF33"/>
                    </a:gs>
                  </a:gsLst>
                  <a:lin ang="5400000" scaled="1"/>
                </a:gradFill>
              </a:defRPr>
            </a:lvl1pPr>
          </a:lstStyle>
          <a:p>
            <a:r>
              <a:rPr lang="en-US" sz="3600" dirty="0">
                <a:solidFill>
                  <a:srgbClr val="116937"/>
                </a:solidFill>
                <a:latin typeface="Times New Roman" panose="02020603050405020304" pitchFamily="18" charset="0"/>
                <a:cs typeface="Times New Roman" panose="02020603050405020304" pitchFamily="18" charset="0"/>
              </a:rPr>
              <a:t>PAD PRINTING</a:t>
            </a:r>
          </a:p>
        </p:txBody>
      </p:sp>
      <p:pic>
        <p:nvPicPr>
          <p:cNvPr id="3" name="Content Placeholder 4">
            <a:extLst>
              <a:ext uri="{FF2B5EF4-FFF2-40B4-BE49-F238E27FC236}">
                <a16:creationId xmlns="" xmlns:a16="http://schemas.microsoft.com/office/drawing/2014/main" id="{35478242-2E9A-4EED-9C10-01A2E2E18D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rot="10800000">
            <a:off x="10052604" y="4462839"/>
            <a:ext cx="2346660" cy="1840249"/>
          </a:xfrm>
          <a:prstGeom prst="rect">
            <a:avLst/>
          </a:prstGeom>
          <a:ln w="19050">
            <a:noFill/>
            <a:miter lim="800000"/>
            <a:headEnd/>
            <a:tailEnd/>
          </a:ln>
        </p:spPr>
      </p:pic>
      <p:pic>
        <p:nvPicPr>
          <p:cNvPr id="5" name="Content Placeholder 4" descr="PHOTO_20181203_105127">
            <a:extLst>
              <a:ext uri="{FF2B5EF4-FFF2-40B4-BE49-F238E27FC236}">
                <a16:creationId xmlns="" xmlns:a16="http://schemas.microsoft.com/office/drawing/2014/main" id="{7A0C58B9-F7F1-4268-B247-23DA7827524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6565655" y="1511011"/>
            <a:ext cx="5833609" cy="2815527"/>
          </a:xfrm>
          <a:prstGeom prst="rect">
            <a:avLst/>
          </a:prstGeom>
          <a:ln w="19050">
            <a:noFill/>
            <a:miter lim="800000"/>
            <a:headEnd/>
            <a:tailEnd/>
          </a:ln>
        </p:spPr>
      </p:pic>
      <p:pic>
        <p:nvPicPr>
          <p:cNvPr id="6" name="Content Placeholder 8" descr="PHOTO_20181203_104820">
            <a:extLst>
              <a:ext uri="{FF2B5EF4-FFF2-40B4-BE49-F238E27FC236}">
                <a16:creationId xmlns="" xmlns:a16="http://schemas.microsoft.com/office/drawing/2014/main" id="{D87953D4-4EDD-436F-88CF-2E3052462C9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4242" b="6605"/>
          <a:stretch/>
        </p:blipFill>
        <p:spPr>
          <a:xfrm>
            <a:off x="6565655" y="4376005"/>
            <a:ext cx="3095277" cy="1980960"/>
          </a:xfrm>
          <a:prstGeom prst="rect">
            <a:avLst/>
          </a:prstGeom>
          <a:ln w="19050">
            <a:noFill/>
            <a:miter lim="800000"/>
            <a:headEnd/>
            <a:tailEnd/>
          </a:ln>
        </p:spPr>
      </p:pic>
      <p:pic>
        <p:nvPicPr>
          <p:cNvPr id="7" name="Content Placeholder 3" descr="PHOTO_20181203_102928">
            <a:extLst>
              <a:ext uri="{FF2B5EF4-FFF2-40B4-BE49-F238E27FC236}">
                <a16:creationId xmlns="" xmlns:a16="http://schemas.microsoft.com/office/drawing/2014/main" id="{63C865E9-25A3-46DB-A722-CF919888F5C8}"/>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7770" t="9222" r="6814" b="6222"/>
          <a:stretch/>
        </p:blipFill>
        <p:spPr>
          <a:xfrm>
            <a:off x="10052604" y="6512542"/>
            <a:ext cx="1956817" cy="1499616"/>
          </a:xfrm>
          <a:prstGeom prst="rect">
            <a:avLst/>
          </a:prstGeom>
          <a:ln w="19050">
            <a:noFill/>
            <a:miter lim="800000"/>
            <a:headEnd/>
            <a:tailEnd/>
          </a:ln>
        </p:spPr>
      </p:pic>
      <p:pic>
        <p:nvPicPr>
          <p:cNvPr id="8" name="Picture 7">
            <a:extLst>
              <a:ext uri="{FF2B5EF4-FFF2-40B4-BE49-F238E27FC236}">
                <a16:creationId xmlns="" xmlns:a16="http://schemas.microsoft.com/office/drawing/2014/main" id="{00000000-0008-0000-0000-00001000000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306079" y="6695422"/>
            <a:ext cx="1893051" cy="1499616"/>
          </a:xfrm>
          <a:prstGeom prst="rect">
            <a:avLst/>
          </a:prstGeom>
        </p:spPr>
      </p:pic>
      <p:sp>
        <p:nvSpPr>
          <p:cNvPr id="9" name="Title 1">
            <a:extLst>
              <a:ext uri="{FF2B5EF4-FFF2-40B4-BE49-F238E27FC236}">
                <a16:creationId xmlns:a16="http://schemas.microsoft.com/office/drawing/2014/main" xmlns="" id="{AC8A385B-BCB2-4A4C-BA8E-1B06D777C6C3}"/>
              </a:ext>
            </a:extLst>
          </p:cNvPr>
          <p:cNvSpPr txBox="1">
            <a:spLocks/>
          </p:cNvSpPr>
          <p:nvPr/>
        </p:nvSpPr>
        <p:spPr>
          <a:xfrm>
            <a:off x="490424" y="1581060"/>
            <a:ext cx="5879395" cy="7570849"/>
          </a:xfrm>
          <a:prstGeom prst="rect">
            <a:avLst/>
          </a:prstGeom>
        </p:spPr>
        <p:txBody>
          <a:bodyPr>
            <a:noAutofit/>
          </a:bodyPr>
          <a:lstStyle>
            <a:lvl1pPr algn="l" defTabSz="844095" rtl="0" eaLnBrk="1" latinLnBrk="0" hangingPunct="1">
              <a:lnSpc>
                <a:spcPct val="90000"/>
              </a:lnSpc>
              <a:spcBef>
                <a:spcPct val="0"/>
              </a:spcBef>
              <a:buNone/>
              <a:defRPr sz="4061" kern="1200">
                <a:solidFill>
                  <a:schemeClr val="tx1"/>
                </a:solidFill>
                <a:latin typeface="+mj-lt"/>
                <a:ea typeface="+mj-ea"/>
                <a:cs typeface="+mj-cs"/>
              </a:defRPr>
            </a:lvl1pPr>
          </a:lstStyle>
          <a:p>
            <a:r>
              <a:rPr lang="en-US" sz="2800" b="1" dirty="0" smtClean="0">
                <a:solidFill>
                  <a:srgbClr val="116937"/>
                </a:solidFill>
                <a:latin typeface="Times New Roman" panose="02020603050405020304" pitchFamily="18" charset="0"/>
                <a:ea typeface="+mn-ea"/>
                <a:cs typeface="Times New Roman" panose="02020603050405020304" pitchFamily="18" charset="0"/>
              </a:rPr>
              <a:t>Pad Printing</a:t>
            </a:r>
            <a:endParaRPr lang="en-US" sz="2800" b="1" dirty="0">
              <a:solidFill>
                <a:srgbClr val="116937"/>
              </a:solidFill>
              <a:latin typeface="Times New Roman" panose="02020603050405020304" pitchFamily="18" charset="0"/>
              <a:ea typeface="+mn-ea"/>
              <a:cs typeface="Times New Roman" panose="02020603050405020304" pitchFamily="18" charset="0"/>
            </a:endParaRPr>
          </a:p>
          <a:p>
            <a:endParaRPr lang="en-US" sz="2700" b="1" dirty="0" smtClean="0">
              <a:solidFill>
                <a:srgbClr val="002060"/>
              </a:solidFill>
            </a:endParaRPr>
          </a:p>
          <a:p>
            <a:endParaRPr lang="en-US" sz="2700" b="1" dirty="0" smtClean="0">
              <a:solidFill>
                <a:srgbClr val="002060"/>
              </a:solidFill>
            </a:endParaRPr>
          </a:p>
          <a:p>
            <a:r>
              <a:rPr lang="en-US" sz="2800" b="1" dirty="0" smtClean="0">
                <a:solidFill>
                  <a:srgbClr val="116937"/>
                </a:solidFill>
                <a:latin typeface="Times New Roman" panose="02020603050405020304" pitchFamily="18" charset="0"/>
                <a:ea typeface="+mn-ea"/>
                <a:cs typeface="Times New Roman" panose="02020603050405020304" pitchFamily="18" charset="0"/>
              </a:rPr>
              <a:t>Advantages:</a:t>
            </a:r>
          </a:p>
          <a:p>
            <a:pPr marL="457200" indent="-457200">
              <a:buFont typeface="Arial" panose="020B0604020202020204" pitchFamily="34" charset="0"/>
              <a:buChar char="•"/>
            </a:pPr>
            <a:r>
              <a:rPr lang="en-US" sz="2600" dirty="0" smtClean="0">
                <a:solidFill>
                  <a:srgbClr val="116937"/>
                </a:solidFill>
                <a:latin typeface="Times New Roman" panose="02020603050405020304" pitchFamily="18" charset="0"/>
                <a:ea typeface="+mn-ea"/>
                <a:cs typeface="Times New Roman" panose="02020603050405020304" pitchFamily="18" charset="0"/>
              </a:rPr>
              <a:t>Printing can be done on 3 dimensional part of all shapes and size</a:t>
            </a:r>
          </a:p>
          <a:p>
            <a:pPr marL="457200" indent="-457200">
              <a:buFont typeface="Arial" panose="020B0604020202020204" pitchFamily="34" charset="0"/>
              <a:buChar char="•"/>
            </a:pPr>
            <a:r>
              <a:rPr lang="en-US" sz="2600" dirty="0" smtClean="0">
                <a:solidFill>
                  <a:srgbClr val="116937"/>
                </a:solidFill>
                <a:latin typeface="Times New Roman" panose="02020603050405020304" pitchFamily="18" charset="0"/>
                <a:ea typeface="+mn-ea"/>
                <a:cs typeface="Times New Roman" panose="02020603050405020304" pitchFamily="18" charset="0"/>
              </a:rPr>
              <a:t>Also can be printed on delicate and mechanical sensitive products.</a:t>
            </a:r>
          </a:p>
          <a:p>
            <a:pPr marL="457200" indent="-457200">
              <a:buFont typeface="Arial" panose="020B0604020202020204" pitchFamily="34" charset="0"/>
              <a:buChar char="•"/>
            </a:pPr>
            <a:r>
              <a:rPr lang="en-US" sz="2600" dirty="0" smtClean="0">
                <a:solidFill>
                  <a:srgbClr val="116937"/>
                </a:solidFill>
                <a:latin typeface="Times New Roman" panose="02020603050405020304" pitchFamily="18" charset="0"/>
                <a:ea typeface="+mn-ea"/>
                <a:cs typeface="Times New Roman" panose="02020603050405020304" pitchFamily="18" charset="0"/>
              </a:rPr>
              <a:t>Fine subjects also can be printed using this process.</a:t>
            </a:r>
          </a:p>
          <a:p>
            <a:pPr marL="457200" indent="-457200">
              <a:buFont typeface="Arial" panose="020B0604020202020204" pitchFamily="34" charset="0"/>
              <a:buChar char="•"/>
            </a:pPr>
            <a:r>
              <a:rPr lang="en-US" sz="2600" dirty="0" smtClean="0">
                <a:solidFill>
                  <a:srgbClr val="116937"/>
                </a:solidFill>
                <a:latin typeface="Times New Roman" panose="02020603050405020304" pitchFamily="18" charset="0"/>
                <a:ea typeface="+mn-ea"/>
                <a:cs typeface="Times New Roman" panose="02020603050405020304" pitchFamily="18" charset="0"/>
              </a:rPr>
              <a:t>The maximum size Pad printing capability is 75mm Dia.</a:t>
            </a:r>
          </a:p>
          <a:p>
            <a:endParaRPr lang="en-IN" sz="3200" dirty="0" smtClean="0">
              <a:solidFill>
                <a:srgbClr val="002060"/>
              </a:solidFill>
            </a:endParaRPr>
          </a:p>
          <a:p>
            <a:endParaRPr lang="en-IN" sz="3200" dirty="0">
              <a:solidFill>
                <a:srgbClr val="002060"/>
              </a:solidFill>
            </a:endParaRPr>
          </a:p>
          <a:p>
            <a:r>
              <a:rPr lang="en-IN" sz="2800" b="1" dirty="0">
                <a:solidFill>
                  <a:srgbClr val="116937"/>
                </a:solidFill>
                <a:latin typeface="Times New Roman" panose="02020603050405020304" pitchFamily="18" charset="0"/>
                <a:ea typeface="+mn-ea"/>
                <a:cs typeface="Times New Roman" panose="02020603050405020304" pitchFamily="18" charset="0"/>
              </a:rPr>
              <a:t>Applications : </a:t>
            </a:r>
            <a:r>
              <a:rPr lang="en-IN" sz="2600" dirty="0">
                <a:solidFill>
                  <a:srgbClr val="116937"/>
                </a:solidFill>
                <a:latin typeface="Times New Roman" panose="02020603050405020304" pitchFamily="18" charset="0"/>
                <a:ea typeface="+mn-ea"/>
                <a:cs typeface="Times New Roman" panose="02020603050405020304" pitchFamily="18" charset="0"/>
              </a:rPr>
              <a:t>Home Appliances, </a:t>
            </a:r>
            <a:r>
              <a:rPr lang="en-IN" sz="2600" dirty="0" smtClean="0">
                <a:solidFill>
                  <a:srgbClr val="116937"/>
                </a:solidFill>
                <a:latin typeface="Times New Roman" panose="02020603050405020304" pitchFamily="18" charset="0"/>
                <a:ea typeface="+mn-ea"/>
                <a:cs typeface="Times New Roman" panose="02020603050405020304" pitchFamily="18" charset="0"/>
              </a:rPr>
              <a:t>Automotive interior etc.</a:t>
            </a:r>
            <a:endParaRPr lang="en-US" sz="2600" dirty="0">
              <a:solidFill>
                <a:srgbClr val="116937"/>
              </a:solidFill>
              <a:latin typeface="Times New Roman" panose="02020603050405020304" pitchFamily="18" charset="0"/>
              <a:ea typeface="+mn-ea"/>
              <a:cs typeface="Times New Roman" panose="02020603050405020304" pitchFamily="18" charset="0"/>
            </a:endParaRPr>
          </a:p>
          <a:p>
            <a:r>
              <a:rPr lang="en-IN" sz="2800" b="1" dirty="0">
                <a:solidFill>
                  <a:srgbClr val="116937"/>
                </a:solidFill>
                <a:latin typeface="Times New Roman" panose="02020603050405020304" pitchFamily="18" charset="0"/>
                <a:ea typeface="+mn-ea"/>
                <a:cs typeface="Times New Roman" panose="02020603050405020304" pitchFamily="18" charset="0"/>
              </a:rPr>
              <a:t>Major Customers </a:t>
            </a:r>
            <a:r>
              <a:rPr lang="en-IN" sz="3200" b="1" dirty="0" smtClean="0">
                <a:solidFill>
                  <a:srgbClr val="116937"/>
                </a:solidFill>
                <a:latin typeface="Times New Roman" panose="02020603050405020304" pitchFamily="18" charset="0"/>
                <a:cs typeface="Times New Roman" panose="02020603050405020304" pitchFamily="18" charset="0"/>
              </a:rPr>
              <a:t>: </a:t>
            </a:r>
            <a:r>
              <a:rPr lang="en-IN" sz="2600" dirty="0" smtClean="0">
                <a:solidFill>
                  <a:srgbClr val="116937"/>
                </a:solidFill>
                <a:latin typeface="Times New Roman" panose="02020603050405020304" pitchFamily="18" charset="0"/>
                <a:cs typeface="Times New Roman" panose="02020603050405020304" pitchFamily="18" charset="0"/>
              </a:rPr>
              <a:t>LS Automotive, Philips, Hyundai, Renault Nissan, etc.</a:t>
            </a:r>
            <a:endParaRPr lang="en-IN" sz="2800" dirty="0" smtClean="0">
              <a:solidFill>
                <a:srgbClr val="116937"/>
              </a:solidFill>
              <a:latin typeface="Times New Roman" panose="02020603050405020304" pitchFamily="18" charset="0"/>
              <a:cs typeface="Times New Roman" panose="02020603050405020304" pitchFamily="18" charset="0"/>
            </a:endParaRPr>
          </a:p>
          <a:p>
            <a:endParaRPr lang="en-US" sz="2700" dirty="0" smtClean="0">
              <a:solidFill>
                <a:srgbClr val="002060"/>
              </a:solidFill>
            </a:endParaRPr>
          </a:p>
          <a:p>
            <a:endParaRPr lang="en-US" sz="2700" dirty="0">
              <a:solidFill>
                <a:srgbClr val="002060"/>
              </a:solidFill>
            </a:endParaRPr>
          </a:p>
          <a:p>
            <a:endParaRPr lang="en-US" sz="2700" b="1" dirty="0">
              <a:solidFill>
                <a:srgbClr val="002060"/>
              </a:solidFill>
            </a:endParaRPr>
          </a:p>
          <a:p>
            <a:r>
              <a:rPr lang="en-US" sz="2700" dirty="0">
                <a:solidFill>
                  <a:srgbClr val="002060"/>
                </a:solidFill>
              </a:rPr>
              <a:t/>
            </a:r>
            <a:br>
              <a:rPr lang="en-US" sz="2700" dirty="0">
                <a:solidFill>
                  <a:srgbClr val="002060"/>
                </a:solidFill>
              </a:rPr>
            </a:br>
            <a:r>
              <a:rPr lang="en-US" sz="2700" dirty="0">
                <a:solidFill>
                  <a:srgbClr val="002060"/>
                </a:solidFill>
              </a:rPr>
              <a:t/>
            </a:r>
            <a:br>
              <a:rPr lang="en-US" sz="2700" dirty="0">
                <a:solidFill>
                  <a:srgbClr val="002060"/>
                </a:solidFill>
              </a:rPr>
            </a:br>
            <a:endParaRPr lang="en-US" sz="2700" dirty="0">
              <a:solidFill>
                <a:srgbClr val="002060"/>
              </a:solidFill>
            </a:endParaRPr>
          </a:p>
        </p:txBody>
      </p:sp>
    </p:spTree>
    <p:extLst>
      <p:ext uri="{BB962C8B-B14F-4D97-AF65-F5344CB8AC3E}">
        <p14:creationId xmlns:p14="http://schemas.microsoft.com/office/powerpoint/2010/main" val="945000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6848</TotalTime>
  <Words>1466</Words>
  <Application>Microsoft Office PowerPoint</Application>
  <PresentationFormat>A3 Paper (297x420 mm)</PresentationFormat>
  <Paragraphs>299</Paragraphs>
  <Slides>34</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2" baseType="lpstr">
      <vt:lpstr>Arial</vt:lpstr>
      <vt:lpstr>Calibri</vt:lpstr>
      <vt:lpstr>Calibri Light</vt:lpstr>
      <vt:lpstr>Constantia</vt:lpstr>
      <vt:lpstr>Forte</vt:lpstr>
      <vt:lpstr>Times New Roman</vt:lpstr>
      <vt:lpstr>Custom Design</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Ariram V</dc:creator>
  <cp:lastModifiedBy>MS, Vidya</cp:lastModifiedBy>
  <cp:revision>267</cp:revision>
  <cp:lastPrinted>2018-11-23T12:37:01Z</cp:lastPrinted>
  <dcterms:created xsi:type="dcterms:W3CDTF">2018-11-22T09:17:24Z</dcterms:created>
  <dcterms:modified xsi:type="dcterms:W3CDTF">2020-07-20T08:54:25Z</dcterms:modified>
</cp:coreProperties>
</file>