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473" r:id="rId4"/>
    <p:sldId id="501" r:id="rId5"/>
    <p:sldId id="524" r:id="rId6"/>
    <p:sldId id="508" r:id="rId7"/>
    <p:sldId id="515" r:id="rId8"/>
    <p:sldId id="516" r:id="rId9"/>
    <p:sldId id="519" r:id="rId10"/>
    <p:sldId id="521" r:id="rId11"/>
    <p:sldId id="520" r:id="rId12"/>
    <p:sldId id="522" r:id="rId13"/>
    <p:sldId id="523" r:id="rId14"/>
    <p:sldId id="525" r:id="rId15"/>
    <p:sldId id="518" r:id="rId16"/>
  </p:sldIdLst>
  <p:sldSz cx="9906000" cy="6858000" type="A4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CC00"/>
    <a:srgbClr val="38CC30"/>
    <a:srgbClr val="009900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1132" y="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191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889098-8772-44DD-8FA3-3E28C902A0EE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76300"/>
            <a:ext cx="34163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59E376-0A0C-4916-924A-585B3C72D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1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876300"/>
            <a:ext cx="3416300" cy="2365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4544F-6C98-47F0-A714-8D8C10B9257E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542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876300"/>
            <a:ext cx="3416300" cy="2365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E376-0A0C-4916-924A-585B3C72DCE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25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876300"/>
            <a:ext cx="3416300" cy="2365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E376-0A0C-4916-924A-585B3C72DCE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5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876300"/>
            <a:ext cx="34163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E376-0A0C-4916-924A-585B3C72DC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6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876300"/>
            <a:ext cx="3416300" cy="2365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E376-0A0C-4916-924A-585B3C72DC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4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876300"/>
            <a:ext cx="3416300" cy="2365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E376-0A0C-4916-924A-585B3C72DC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4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876300"/>
            <a:ext cx="3416300" cy="2365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E376-0A0C-4916-924A-585B3C72DC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4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876300"/>
            <a:ext cx="3416300" cy="2365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E376-0A0C-4916-924A-585B3C72DC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7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876300"/>
            <a:ext cx="3416300" cy="2365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E376-0A0C-4916-924A-585B3C72DCE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876300"/>
            <a:ext cx="3416300" cy="2365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E376-0A0C-4916-924A-585B3C72DCE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41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876300"/>
            <a:ext cx="3416300" cy="2365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E376-0A0C-4916-924A-585B3C72DC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6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4" y="449932"/>
            <a:ext cx="1441323" cy="37795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9807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E174B8CD-CB13-42C4-B750-6A2E01A63B3A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997B17B4-61F7-4B97-9185-BF696C0E7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5734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E174B8CD-CB13-42C4-B750-6A2E01A63B3A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997B17B4-61F7-4B97-9185-BF696C0E7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7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7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3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3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6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600202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1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4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4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81" y="1535113"/>
            <a:ext cx="43790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81" y="2174875"/>
            <a:ext cx="43790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87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76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0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9807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E174B8CD-CB13-42C4-B750-6A2E01A63B3A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997B17B4-61F7-4B97-9185-BF696C0E7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4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02" y="273052"/>
            <a:ext cx="55372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4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2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21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21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21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38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8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627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E174B8CD-CB13-42C4-B750-6A2E01A63B3A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997B17B4-61F7-4B97-9185-BF696C0E7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6854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2154" y="1600202"/>
            <a:ext cx="436854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E174B8CD-CB13-42C4-B750-6A2E01A63B3A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997B17B4-61F7-4B97-9185-BF696C0E7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E174B8CD-CB13-42C4-B750-6A2E01A63B3A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997B17B4-61F7-4B97-9185-BF696C0E7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9807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E174B8CD-CB13-42C4-B750-6A2E01A63B3A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997B17B4-61F7-4B97-9185-BF696C0E7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E174B8CD-CB13-42C4-B750-6A2E01A63B3A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997B17B4-61F7-4B97-9185-BF696C0E7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E174B8CD-CB13-42C4-B750-6A2E01A63B3A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997B17B4-61F7-4B97-9185-BF696C0E7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E174B8CD-CB13-42C4-B750-6A2E01A63B3A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fld id="{997B17B4-61F7-4B97-9185-BF696C0E7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890955"/>
            <a:ext cx="9906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0849F84-4595-509D-9EFB-7D9DDFA2D61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3351" y="71653"/>
            <a:ext cx="684232" cy="762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dissolve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1A2FC-19DF-4107-9941-34BCFC236F3F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3547-B070-4A01-8E0E-B108905B7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3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infocuselectronicstechnology.com/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info@infocuselectronicstechnology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EA2D64-4CCF-A8BE-4CFC-7AA7A6D47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50" y="987255"/>
            <a:ext cx="9627700" cy="57937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537" y="937438"/>
            <a:ext cx="973292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Automatic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Screen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Printer-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HC 600E</a:t>
            </a:r>
            <a:endParaRPr lang="en-US" sz="1600" dirty="0">
              <a:latin typeface="Calibri body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3D-Solder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paste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Inspection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Mirtec</a:t>
            </a:r>
            <a:endParaRPr lang="en-US" sz="1600" dirty="0">
              <a:latin typeface="Calibri body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Pick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&amp;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Place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data -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Yamaha SM20R 4200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0CPH</a:t>
            </a:r>
            <a:endParaRPr lang="en-US" sz="1600" dirty="0">
              <a:latin typeface="Calibri body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Reflow-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JT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10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Zone - </a:t>
            </a:r>
            <a:r>
              <a:rPr lang="en-US" sz="1600" dirty="0" err="1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Pb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Oven</a:t>
            </a:r>
            <a:endParaRPr lang="en-US" sz="1600" dirty="0">
              <a:latin typeface="Calibri body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3D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AOI - </a:t>
            </a:r>
            <a:r>
              <a:rPr lang="en-US" sz="1600" dirty="0" err="1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Mirtec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</a:rPr>
              <a:t>Router - </a:t>
            </a:r>
            <a:r>
              <a:rPr lang="en-US" sz="1600" dirty="0" err="1">
                <a:latin typeface="Calibri body"/>
              </a:rPr>
              <a:t>Genitec</a:t>
            </a:r>
            <a:r>
              <a:rPr lang="en-US" sz="1600" dirty="0">
                <a:latin typeface="Calibri body"/>
              </a:rPr>
              <a:t> 320L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Dry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Cabinet- </a:t>
            </a:r>
            <a:r>
              <a:rPr lang="en-US" sz="1600" dirty="0" err="1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Dr.Storage</a:t>
            </a:r>
            <a:endParaRPr lang="en-US" sz="1600" dirty="0">
              <a:latin typeface="Calibri body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7CH-Reflow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profiler-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KIC</a:t>
            </a:r>
            <a:endParaRPr lang="en-US" sz="1600" dirty="0">
              <a:latin typeface="Calibri body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 err="1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Metcal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 -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Temperature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controlled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soldering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stations.</a:t>
            </a:r>
            <a:endParaRPr lang="en-US" sz="1600" dirty="0">
              <a:latin typeface="Calibri body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Capability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of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handling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01005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to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IC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,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QFP,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QFN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BGA,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POP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(Up to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0.1mm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pitch)</a:t>
            </a:r>
            <a:endParaRPr lang="en-US" sz="1600" dirty="0">
              <a:latin typeface="Calibri body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Rework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Stations</a:t>
            </a:r>
            <a:endParaRPr lang="en-US" sz="1600" dirty="0">
              <a:latin typeface="Calibri body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Baking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Oven</a:t>
            </a:r>
          </a:p>
        </p:txBody>
      </p:sp>
      <p:sp>
        <p:nvSpPr>
          <p:cNvPr id="6" name="AutoShape 2" descr="https://infocuselectronicstechnology.com:2096/cpsess6524037848/3rdparty/roundcube/?_task=mail&amp;_action=get&amp;_mbox=INBOX&amp;_uid=136&amp;_token=AUnLwylfbgTtTChNm5e3JJrt1ixvZXWM&amp;_part=2&amp;_embed=1&amp;_mimeclass=application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6"/>
          <p:cNvSpPr txBox="1"/>
          <p:nvPr/>
        </p:nvSpPr>
        <p:spPr>
          <a:xfrm>
            <a:off x="3389312" y="271174"/>
            <a:ext cx="293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body"/>
                <a:cs typeface="Calibri" panose="020F0502020204030204" charset="0"/>
              </a:rPr>
              <a:t>COMPANY OVERVIEW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0375" algn="l"/>
              </a:tabLst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10000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Sqft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ESD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dust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free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workspace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08" y="937438"/>
            <a:ext cx="5071813" cy="36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94025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infocuselectronicstechnology.com:2096/cpsess6524037848/3rdparty/roundcube/?_task=mail&amp;_action=get&amp;_mbox=INBOX&amp;_uid=136&amp;_token=AUnLwylfbgTtTChNm5e3JJrt1ixvZXWM&amp;_part=2&amp;_embed=1&amp;_mimeclass=application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6"/>
          <p:cNvSpPr txBox="1"/>
          <p:nvPr/>
        </p:nvSpPr>
        <p:spPr>
          <a:xfrm>
            <a:off x="2887038" y="272534"/>
            <a:ext cx="401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body"/>
                <a:cs typeface="Calibri" panose="020F0502020204030204" charset="0"/>
              </a:rPr>
              <a:t>SNAPSHOT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0375" algn="l"/>
              </a:tabLst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10000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Sqft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ESD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dust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free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workspace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53181" y="1667333"/>
            <a:ext cx="5254580" cy="4997003"/>
          </a:xfrm>
          <a:prstGeom prst="ellipse">
            <a:avLst/>
          </a:prstGeom>
          <a:gradFill flip="none" rotWithShape="1">
            <a:gsLst>
              <a:gs pos="74333">
                <a:srgbClr val="009900">
                  <a:lumMod val="91000"/>
                  <a:lumOff val="9000"/>
                </a:srgbClr>
              </a:gs>
              <a:gs pos="85000">
                <a:srgbClr val="009000"/>
              </a:gs>
              <a:gs pos="14000">
                <a:srgbClr val="99CC00"/>
              </a:gs>
              <a:gs pos="78000">
                <a:srgbClr val="33CC33"/>
              </a:gs>
              <a:gs pos="60000">
                <a:srgbClr val="009900"/>
              </a:gs>
              <a:gs pos="100000">
                <a:srgbClr val="008000"/>
              </a:gs>
            </a:gsLst>
            <a:lin ang="2700000" scaled="1"/>
            <a:tileRect/>
          </a:gradFill>
          <a:effectLst>
            <a:outerShdw dist="50800" dir="5400000" sx="103000" sy="103000" algn="ctr" rotWithShape="0">
              <a:srgbClr val="FFFF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79198" y="3494975"/>
            <a:ext cx="1110804" cy="10841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739425" y="1944710"/>
            <a:ext cx="0" cy="146818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39425" y="4713664"/>
            <a:ext cx="0" cy="140380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09128" y="4019277"/>
            <a:ext cx="1493950" cy="53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30701" y="3979567"/>
            <a:ext cx="1461750" cy="139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97749" y="2555622"/>
            <a:ext cx="1841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 body"/>
              </a:rPr>
              <a:t>Technology Experience and standard global processes</a:t>
            </a:r>
          </a:p>
          <a:p>
            <a:endParaRPr lang="en-US" sz="1100" dirty="0">
              <a:latin typeface="Calibri body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4609" r="71923" b="514"/>
          <a:stretch/>
        </p:blipFill>
        <p:spPr>
          <a:xfrm>
            <a:off x="3145346" y="3148215"/>
            <a:ext cx="877062" cy="6462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4820" y="2582780"/>
            <a:ext cx="1473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 body"/>
              </a:rPr>
              <a:t>Strong Local Supplier Ecosystem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8792" y="4363673"/>
            <a:ext cx="1294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Made In India</a:t>
            </a:r>
            <a:br>
              <a:rPr lang="en-US" sz="1100" dirty="0"/>
            </a:br>
            <a:r>
              <a:rPr lang="en-US" sz="1100" dirty="0"/>
              <a:t>Domestic Product  </a:t>
            </a:r>
            <a:endParaRPr lang="en-US" sz="1100" dirty="0">
              <a:latin typeface="Calibri bod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8205" y="4364288"/>
            <a:ext cx="1505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 body"/>
              </a:rPr>
              <a:t>Logistics: Proximity to Sea Port &amp; Freight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336" y="3148214"/>
            <a:ext cx="984463" cy="70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336" y="4948189"/>
            <a:ext cx="984463" cy="623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346" y="4968322"/>
            <a:ext cx="1033852" cy="6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18860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537" y="937438"/>
            <a:ext cx="9732926" cy="2447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Quality Management System.</a:t>
            </a:r>
            <a:endParaRPr lang="en-US" sz="1600" dirty="0">
              <a:latin typeface="Calibri body"/>
            </a:endParaRPr>
          </a:p>
          <a:p>
            <a:pPr marL="285750" lvl="0" indent="-28575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</a:rPr>
              <a:t>ESD controlled Environmental. </a:t>
            </a:r>
          </a:p>
          <a:p>
            <a:pPr marL="285750" indent="-28575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  <a:ea typeface="Arial Narrow" panose="020B0606020202030204" pitchFamily="34" charset="0"/>
                <a:cs typeface="Arial Narrow" panose="020B0606020202030204" pitchFamily="34" charset="0"/>
              </a:rPr>
              <a:t>Class 8 </a:t>
            </a:r>
            <a:r>
              <a:rPr lang="en-US" sz="1600" dirty="0">
                <a:latin typeface="Calibri body"/>
              </a:rPr>
              <a:t>Environmental.</a:t>
            </a:r>
          </a:p>
          <a:p>
            <a:pPr marL="285750" lvl="0" indent="-28575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60375" algn="l"/>
              </a:tabLst>
            </a:pPr>
            <a:r>
              <a:rPr lang="en-US" sz="1600" dirty="0">
                <a:latin typeface="Calibri body"/>
              </a:rPr>
              <a:t>IPC Certified Engineers. </a:t>
            </a:r>
          </a:p>
        </p:txBody>
      </p:sp>
      <p:sp>
        <p:nvSpPr>
          <p:cNvPr id="6" name="AutoShape 2" descr="https://infocuselectronicstechnology.com:2096/cpsess6524037848/3rdparty/roundcube/?_task=mail&amp;_action=get&amp;_mbox=INBOX&amp;_uid=136&amp;_token=AUnLwylfbgTtTChNm5e3JJrt1ixvZXWM&amp;_part=2&amp;_embed=1&amp;_mimeclass=application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6"/>
          <p:cNvSpPr txBox="1"/>
          <p:nvPr/>
        </p:nvSpPr>
        <p:spPr>
          <a:xfrm>
            <a:off x="3389312" y="271174"/>
            <a:ext cx="401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body"/>
                <a:cs typeface="Calibri" panose="020F0502020204030204" charset="0"/>
              </a:rPr>
              <a:t>FOCUS ON QUALITY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0375" algn="l"/>
              </a:tabLst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10000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Sqft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ESD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dust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free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workspace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171" y="924559"/>
            <a:ext cx="26479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84674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infocuselectronicstechnology.com:2096/cpsess6524037848/3rdparty/roundcube/?_task=mail&amp;_action=get&amp;_mbox=INBOX&amp;_uid=136&amp;_token=AUnLwylfbgTtTChNm5e3JJrt1ixvZXWM&amp;_part=2&amp;_embed=1&amp;_mimeclass=application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6"/>
          <p:cNvSpPr txBox="1"/>
          <p:nvPr/>
        </p:nvSpPr>
        <p:spPr>
          <a:xfrm>
            <a:off x="3389312" y="271174"/>
            <a:ext cx="401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body"/>
                <a:cs typeface="Calibri" panose="020F0502020204030204" charset="0"/>
              </a:rPr>
              <a:t>OUR CUSTOMER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0375" algn="l"/>
              </a:tabLst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10000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Sqft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ESD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dust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free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Arial Narrow" panose="020B0606020202030204" pitchFamily="34" charset="0"/>
                <a:cs typeface="Arial Narrow" panose="020B0606020202030204" pitchFamily="34" charset="0"/>
              </a:rPr>
              <a:t>workspace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AB1A41-C60D-DDC9-5BD0-486B1A856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46" y="956279"/>
            <a:ext cx="4257080" cy="3403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B97C1-8314-2181-9A69-8058A51DE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8"/>
          <a:stretch/>
        </p:blipFill>
        <p:spPr>
          <a:xfrm>
            <a:off x="5373025" y="950197"/>
            <a:ext cx="3745170" cy="3403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6121B3-F091-6F09-C9D3-7839EDFB5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21" y="4567555"/>
            <a:ext cx="4257079" cy="9906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E52C34-5D49-9930-B694-F25BBEFBA7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72" t="16981" b="16787"/>
          <a:stretch/>
        </p:blipFill>
        <p:spPr>
          <a:xfrm>
            <a:off x="129646" y="5901721"/>
            <a:ext cx="2276155" cy="7218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F9E3E7-DC4C-BBF0-B312-EBD8DCBD2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2650" y="5648872"/>
            <a:ext cx="1196308" cy="11544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15D5B3-D77D-A82F-D862-87CD0C9EF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2650" y="4567555"/>
            <a:ext cx="3754795" cy="9348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7830997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7" y="1035683"/>
            <a:ext cx="6764485" cy="45720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40913" y="6328300"/>
            <a:ext cx="49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Number : </a:t>
            </a:r>
            <a:r>
              <a:rPr lang="en-US" dirty="0">
                <a:latin typeface="Calibri body"/>
                <a:cs typeface="Calibri" pitchFamily="34" charset="0"/>
              </a:rPr>
              <a:t>+91 7708535618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798021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25670" y="445408"/>
            <a:ext cx="257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dirty="0">
                <a:latin typeface="Calibri body"/>
                <a:cs typeface="Calibri" panose="020F0502020204030204" charset="0"/>
              </a:rPr>
              <a:t>INTERODUCTION</a:t>
            </a:r>
            <a:endParaRPr lang="en-US" dirty="0">
              <a:solidFill>
                <a:schemeClr val="tx1"/>
              </a:solidFill>
              <a:latin typeface="Calibri body"/>
              <a:cs typeface="Calibri" panose="020F050202020403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2218" y="980459"/>
            <a:ext cx="9442808" cy="5390166"/>
            <a:chOff x="282218" y="980459"/>
            <a:chExt cx="9442808" cy="5390166"/>
          </a:xfrm>
        </p:grpSpPr>
        <p:sp>
          <p:nvSpPr>
            <p:cNvPr id="3" name="Text Box 2"/>
            <p:cNvSpPr txBox="1"/>
            <p:nvPr/>
          </p:nvSpPr>
          <p:spPr>
            <a:xfrm>
              <a:off x="282218" y="980459"/>
              <a:ext cx="9358590" cy="28623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body"/>
                  <a:cs typeface="Calibri" panose="020F0502020204030204" charset="0"/>
                </a:rPr>
                <a:t>Surface Mount Technology is an area of electronic assembly used to mount electronic components to the surface of the printed circuit board (PCB).</a:t>
              </a:r>
            </a:p>
            <a:p>
              <a:pPr indent="0">
                <a:buFont typeface="Arial" panose="020B0604020202020204" pitchFamily="34" charset="0"/>
                <a:buNone/>
              </a:pPr>
              <a:r>
                <a:rPr lang="en-US" sz="2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body"/>
                  <a:cs typeface="Calibri" panose="020F0502020204030204" charset="0"/>
                </a:rPr>
                <a:t>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body"/>
                  <a:cs typeface="Calibri" panose="020F0502020204030204" charset="0"/>
                </a:rPr>
                <a:t>SMT was developed to reduce manufacturing costs and also to make more efficient use of PCB space.  </a:t>
              </a:r>
            </a:p>
            <a:p>
              <a:pPr indent="0">
                <a:buFont typeface="Arial" panose="020B0604020202020204" pitchFamily="34" charset="0"/>
                <a:buNone/>
              </a:pPr>
              <a:endPara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body"/>
                <a:cs typeface="Calibri" panose="020F050202020403020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body"/>
                  <a:cs typeface="Calibri" panose="020F0502020204030204" charset="0"/>
                </a:rPr>
                <a:t>Introduction of surface mount technology it is now possible to build highly complex electronic circuits into smaller and smaller assemblies with good repeatability due to the higher level of automation.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2218" y="4510122"/>
              <a:ext cx="9442808" cy="1860503"/>
              <a:chOff x="282218" y="4510122"/>
              <a:chExt cx="9442808" cy="186050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2434" y="4510122"/>
                <a:ext cx="3120755" cy="1829926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9" name="Content Placeholder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218" y="4510122"/>
                <a:ext cx="3101372" cy="1860503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pic>
            <p:nvPicPr>
              <p:cNvPr id="11" name="Content Placeholder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5236" y="4521843"/>
                <a:ext cx="2759790" cy="1787624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</p:grpSp>
      </p:grp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2" y="1026063"/>
            <a:ext cx="97250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400" dirty="0">
                <a:latin typeface="Calibri body"/>
                <a:cs typeface="Calibri" pitchFamily="34" charset="0"/>
              </a:rPr>
              <a:t>Company Name		: </a:t>
            </a:r>
            <a:r>
              <a:rPr lang="en-US" sz="1400" b="1" dirty="0">
                <a:latin typeface="Calibri body"/>
                <a:cs typeface="Calibri" pitchFamily="34" charset="0"/>
              </a:rPr>
              <a:t>I</a:t>
            </a:r>
            <a:r>
              <a:rPr lang="en-US" sz="1400" dirty="0">
                <a:latin typeface="Calibri body"/>
                <a:cs typeface="Calibri" pitchFamily="34" charset="0"/>
              </a:rPr>
              <a:t>n</a:t>
            </a:r>
            <a:r>
              <a:rPr lang="en-US" sz="1400" b="1" dirty="0">
                <a:latin typeface="Calibri body"/>
                <a:cs typeface="Calibri" pitchFamily="34" charset="0"/>
              </a:rPr>
              <a:t>F</a:t>
            </a:r>
            <a:r>
              <a:rPr lang="en-US" sz="1400" dirty="0">
                <a:latin typeface="Calibri body"/>
                <a:cs typeface="Calibri" pitchFamily="34" charset="0"/>
              </a:rPr>
              <a:t>ocus </a:t>
            </a:r>
            <a:r>
              <a:rPr lang="en-US" sz="1400" b="1" dirty="0">
                <a:latin typeface="Calibri body"/>
                <a:cs typeface="Calibri" pitchFamily="34" charset="0"/>
              </a:rPr>
              <a:t>E</a:t>
            </a:r>
            <a:r>
              <a:rPr lang="en-US" sz="1400" dirty="0">
                <a:latin typeface="Calibri body"/>
                <a:cs typeface="Calibri" pitchFamily="34" charset="0"/>
              </a:rPr>
              <a:t>lectronics </a:t>
            </a:r>
            <a:r>
              <a:rPr lang="en-US" sz="1400" b="1" dirty="0">
                <a:latin typeface="Calibri body"/>
                <a:cs typeface="Calibri" pitchFamily="34" charset="0"/>
              </a:rPr>
              <a:t>T</a:t>
            </a:r>
            <a:r>
              <a:rPr lang="en-US" sz="1400" dirty="0">
                <a:latin typeface="Calibri body"/>
                <a:cs typeface="Calibri" pitchFamily="34" charset="0"/>
              </a:rPr>
              <a:t>echnology  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latin typeface="Calibri body"/>
                <a:cs typeface="Calibri" pitchFamily="34" charset="0"/>
              </a:rPr>
              <a:t>Company Logo		:  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latin typeface="Calibri body"/>
                <a:cs typeface="Calibri" pitchFamily="34" charset="0"/>
              </a:rPr>
              <a:t>Company Location   		: </a:t>
            </a:r>
            <a:r>
              <a:rPr lang="en-US" sz="1400" dirty="0">
                <a:latin typeface="Calibri body"/>
              </a:rPr>
              <a:t>Thirumudivakkam Industrial Estate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latin typeface="Calibri body"/>
              </a:rPr>
              <a:t>Type of Manufacturing 		: Electronics Manufacturing Service (PCB Assembly)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latin typeface="Calibri body"/>
              </a:rPr>
              <a:t>Manufacturing Service		: Surface Mount Technology (SMT), Through Hole Technology (THT) &amp; Assembly  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latin typeface="Calibri body"/>
                <a:cs typeface="Calibri" pitchFamily="34" charset="0"/>
              </a:rPr>
              <a:t>Contact Number 		: +91 7708535618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latin typeface="Calibri body"/>
                <a:cs typeface="Calibri" pitchFamily="34" charset="0"/>
              </a:rPr>
              <a:t>E-Mail Id 			: </a:t>
            </a:r>
            <a:r>
              <a:rPr lang="en-US" sz="1400" dirty="0">
                <a:latin typeface="Calibri body"/>
                <a:cs typeface="Calibri" pitchFamily="34" charset="0"/>
                <a:hlinkClick r:id="rId2"/>
              </a:rPr>
              <a:t>info@infocuselectronicstechnology.com</a:t>
            </a:r>
            <a:endParaRPr lang="en-US" sz="1400" dirty="0">
              <a:latin typeface="Calibri body"/>
              <a:cs typeface="Calibri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1400" dirty="0">
                <a:latin typeface="Calibri body"/>
                <a:cs typeface="Calibri" pitchFamily="34" charset="0"/>
              </a:rPr>
              <a:t>Website 			: </a:t>
            </a:r>
            <a:r>
              <a:rPr lang="en-US" sz="1400" dirty="0">
                <a:latin typeface="Calibri body"/>
                <a:cs typeface="Calibri" pitchFamily="34" charset="0"/>
                <a:hlinkClick r:id="rId3"/>
              </a:rPr>
              <a:t>https://infocuselectronicstechnology.com</a:t>
            </a:r>
            <a:r>
              <a:rPr lang="en-US" sz="1400" b="1" dirty="0">
                <a:latin typeface="Calibri body"/>
                <a:cs typeface="Calibri" pitchFamily="34" charset="0"/>
                <a:hlinkClick r:id="rId3"/>
              </a:rPr>
              <a:t>/</a:t>
            </a:r>
            <a:endParaRPr lang="en-US" sz="1400" b="1" dirty="0">
              <a:latin typeface="Calibri body"/>
              <a:cs typeface="Calibri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1400" dirty="0">
                <a:latin typeface="Calibri body"/>
              </a:rPr>
              <a:t>Register of Firms as No		: FR/Chennai South/358/2022.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latin typeface="Calibri body"/>
                <a:cs typeface="Calibri" pitchFamily="34" charset="0"/>
              </a:rPr>
              <a:t>GST Number			: 33AAJF12688B1Z1</a:t>
            </a:r>
            <a:r>
              <a:rPr lang="en-US" sz="1400" b="1" dirty="0">
                <a:latin typeface="Calibri body"/>
                <a:cs typeface="Calibri" pitchFamily="34" charset="0"/>
              </a:rPr>
              <a:t>	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204262" y="1131570"/>
            <a:ext cx="457533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3177567" y="271174"/>
            <a:ext cx="357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body"/>
                <a:cs typeface="Calibri" panose="020F0502020204030204" charset="0"/>
              </a:rPr>
              <a:t>COMPANY PROFILE </a:t>
            </a:r>
          </a:p>
        </p:txBody>
      </p:sp>
      <p:pic>
        <p:nvPicPr>
          <p:cNvPr id="4147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25" y="934841"/>
            <a:ext cx="3171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7" name="Picture 1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46" y="4476384"/>
            <a:ext cx="367125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8" name="Picture 1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22" y="3855428"/>
            <a:ext cx="293076" cy="4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51" name="Picture 1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06" y="2356701"/>
            <a:ext cx="18212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53" name="Picture 15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25" y="4961427"/>
            <a:ext cx="394322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55F52F-9231-59F4-E516-F6B527DE52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76" y="1715891"/>
            <a:ext cx="748182" cy="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192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5BB936-C2A5-C8DC-7A5A-20AC0C9D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03" y="1406902"/>
            <a:ext cx="8990568" cy="50709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204262" y="1131570"/>
            <a:ext cx="457533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09658" y="380198"/>
            <a:ext cx="261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 body"/>
                <a:cs typeface="Calibri" pitchFamily="34" charset="0"/>
              </a:rPr>
              <a:t>ORGANIZATIONAL CHART </a:t>
            </a:r>
            <a:endParaRPr lang="en-US" dirty="0">
              <a:latin typeface="Calibri body"/>
            </a:endParaRPr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21" y="990893"/>
            <a:ext cx="2517575" cy="1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4507" y="400563"/>
            <a:ext cx="380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dirty="0">
                <a:latin typeface="Calibri body"/>
                <a:cs typeface="Calibri" panose="020F0502020204030204" charset="0"/>
              </a:rPr>
              <a:t>MACHINERY SPECIFICATION</a:t>
            </a:r>
            <a:endParaRPr lang="en-US" dirty="0">
              <a:solidFill>
                <a:schemeClr val="tx1"/>
              </a:solidFill>
              <a:latin typeface="Calibri body"/>
              <a:cs typeface="Calibri" panose="020F0502020204030204" charset="0"/>
            </a:endParaRPr>
          </a:p>
        </p:txBody>
      </p:sp>
      <p:sp>
        <p:nvSpPr>
          <p:cNvPr id="6" name="AutoShape 2" descr="https://infocuselectronicstechnology.com:2096/cpsess6524037848/3rdparty/roundcube/?_task=mail&amp;_action=get&amp;_mbox=INBOX&amp;_uid=136&amp;_token=AUnLwylfbgTtTChNm5e3JJrt1ixvZXWM&amp;_part=2&amp;_embed=1&amp;_mimeclass=application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1031" y="1115544"/>
            <a:ext cx="9194429" cy="5431850"/>
            <a:chOff x="35862" y="1115544"/>
            <a:chExt cx="9194429" cy="54318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83" y="3793124"/>
              <a:ext cx="9139208" cy="2754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" t="15923" r="2516" b="47629"/>
            <a:stretch/>
          </p:blipFill>
          <p:spPr bwMode="auto">
            <a:xfrm>
              <a:off x="35862" y="1115544"/>
              <a:ext cx="9194429" cy="28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86" y="951422"/>
            <a:ext cx="23145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267787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infocuselectronicstechnology.com:2096/cpsess6524037848/3rdparty/roundcube/?_task=mail&amp;_action=get&amp;_mbox=INBOX&amp;_uid=136&amp;_token=AUnLwylfbgTtTChNm5e3JJrt1ixvZXWM&amp;_part=2&amp;_embed=1&amp;_mimeclass=application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7585" y="4031087"/>
            <a:ext cx="9165487" cy="2682683"/>
            <a:chOff x="307974" y="1671638"/>
            <a:chExt cx="9097231" cy="31242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4" y="1671638"/>
              <a:ext cx="6162675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580" y="1866900"/>
              <a:ext cx="2714625" cy="273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0" y="932242"/>
            <a:ext cx="540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>
                <a:latin typeface="Calibri body"/>
                <a:cs typeface="Calibri" pitchFamily="34" charset="0"/>
              </a:rPr>
              <a:t>Surface Mount Technology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>
                <a:latin typeface="Calibri body"/>
                <a:cs typeface="Calibri" pitchFamily="34" charset="0"/>
              </a:rPr>
              <a:t>Through Hole Technology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>
                <a:latin typeface="Calibri body"/>
                <a:cs typeface="Calibri" pitchFamily="34" charset="0"/>
              </a:rPr>
              <a:t>Mechanical Design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Design for manufacturing (DFM)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Design for Assembly (DFA)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Failure Analysis </a:t>
            </a:r>
            <a:endParaRPr lang="en-US" sz="1600" dirty="0">
              <a:latin typeface="Calibri body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>
                <a:latin typeface="Calibri body"/>
                <a:cs typeface="Calibri" pitchFamily="34" charset="0"/>
              </a:rPr>
              <a:t>PCB Design &amp;  Analysis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>
                <a:latin typeface="Calibri body"/>
                <a:cs typeface="Calibri" pitchFamily="34" charset="0"/>
              </a:rPr>
              <a:t>Conformal Coating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>
                <a:latin typeface="Calibri body"/>
                <a:cs typeface="Calibri" pitchFamily="34" charset="0"/>
              </a:rPr>
              <a:t>Final Assembly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3389312" y="271174"/>
            <a:ext cx="293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body"/>
                <a:cs typeface="Calibri" panose="020F0502020204030204" charset="0"/>
              </a:rPr>
              <a:t>OUR KEY STRENGTH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147" y="932242"/>
            <a:ext cx="1521854" cy="16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05594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infocuselectronicstechnology.com:2096/cpsess6524037848/3rdparty/roundcube/?_task=mail&amp;_action=get&amp;_mbox=INBOX&amp;_uid=136&amp;_token=AUnLwylfbgTtTChNm5e3JJrt1ixvZXWM&amp;_part=2&amp;_embed=1&amp;_mimeclass=application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652" y="1027724"/>
            <a:ext cx="95959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  <a:cs typeface="Calibri" pitchFamily="34" charset="0"/>
              </a:rPr>
              <a:t>Fully Automatic line configuration.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  <a:cs typeface="Calibri" pitchFamily="34" charset="0"/>
              </a:rPr>
              <a:t>High complex double-sided PCB assembly.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  <a:cs typeface="Calibri" pitchFamily="34" charset="0"/>
              </a:rPr>
              <a:t>High mix, low to medium volume assemblies.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  <a:cs typeface="Calibri" pitchFamily="34" charset="0"/>
              </a:rPr>
              <a:t>High Configuration SMT assembly lines.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  <a:cs typeface="Calibri" pitchFamily="34" charset="0"/>
              </a:rPr>
              <a:t>Very least component in industry Fine Pitch SMT(008 – 004), Through-hole and POP assemblies.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  <a:cs typeface="Calibri" pitchFamily="34" charset="0"/>
              </a:rPr>
              <a:t>3D based Automated Solder paste inspection.</a:t>
            </a:r>
            <a:endParaRPr lang="en-US" sz="1400" dirty="0">
              <a:solidFill>
                <a:srgbClr val="000000"/>
              </a:solidFill>
              <a:latin typeface="Calibri body"/>
              <a:cs typeface="Calibri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3D based Automated optical inspection.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IPC A 610 standards class 2 and class 3.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Design for manufacturing (DFM) &amp; Design for Assembly (DFA).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Mechanical Design.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Maximum 510 X 450 MM PCB Assembly.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4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No clean process.</a:t>
            </a:r>
            <a:endParaRPr lang="en-US" sz="1400" dirty="0">
              <a:latin typeface="Calibri body"/>
              <a:cs typeface="Calibri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10" y="972203"/>
            <a:ext cx="3017969" cy="155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6"/>
          <p:cNvSpPr txBox="1"/>
          <p:nvPr/>
        </p:nvSpPr>
        <p:spPr>
          <a:xfrm>
            <a:off x="3389312" y="271174"/>
            <a:ext cx="293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body"/>
                <a:cs typeface="Calibri" panose="020F0502020204030204" charset="0"/>
              </a:rPr>
              <a:t>OUR  CAPABILITY </a:t>
            </a:r>
          </a:p>
        </p:txBody>
      </p:sp>
    </p:spTree>
    <p:extLst>
      <p:ext uri="{BB962C8B-B14F-4D97-AF65-F5344CB8AC3E}">
        <p14:creationId xmlns:p14="http://schemas.microsoft.com/office/powerpoint/2010/main" val="2400729734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infocuselectronicstechnology.com:2096/cpsess6524037848/3rdparty/roundcube/?_task=mail&amp;_action=get&amp;_mbox=INBOX&amp;_uid=136&amp;_token=AUnLwylfbgTtTChNm5e3JJrt1ixvZXWM&amp;_part=2&amp;_embed=1&amp;_mimeclass=application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107" y="1001967"/>
            <a:ext cx="95959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  <a:cs typeface="Calibri" pitchFamily="34" charset="0"/>
              </a:rPr>
              <a:t>On time delivery.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  <a:cs typeface="Calibri" pitchFamily="34" charset="0"/>
              </a:rPr>
              <a:t>Just in time (ZIT).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  <a:cs typeface="Calibri" pitchFamily="34" charset="0"/>
              </a:rPr>
              <a:t>Tear down analysis.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  <a:cs typeface="Calibri" pitchFamily="34" charset="0"/>
              </a:rPr>
              <a:t>Customer satisfaction.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  <a:cs typeface="Calibri" pitchFamily="34" charset="0"/>
              </a:rPr>
              <a:t> Full fill the customer requirement and expectation.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End to End manufacturing traceability.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Schedule adherence.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solidFill>
                  <a:srgbClr val="000000"/>
                </a:solidFill>
                <a:latin typeface="Calibri body"/>
                <a:cs typeface="Calibri" pitchFamily="34" charset="0"/>
              </a:rPr>
              <a:t>Right time, Right Quantity and Right Delivery (RRR) system.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endParaRPr lang="en-US" sz="1400" dirty="0">
              <a:solidFill>
                <a:srgbClr val="000000"/>
              </a:solidFill>
              <a:latin typeface="Calibri body"/>
              <a:cs typeface="Calibri" pitchFamily="34" charset="0"/>
            </a:endParaRPr>
          </a:p>
          <a:p>
            <a:pPr>
              <a:lnSpc>
                <a:spcPct val="250000"/>
              </a:lnSpc>
            </a:pPr>
            <a:endParaRPr lang="en-US" sz="1400" dirty="0">
              <a:latin typeface="Calibri body"/>
              <a:cs typeface="Calibri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389312" y="271174"/>
            <a:ext cx="293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body"/>
                <a:cs typeface="Calibri" panose="020F0502020204030204" charset="0"/>
              </a:rPr>
              <a:t>CUSTOMER SERVICE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803" y="905076"/>
            <a:ext cx="2074197" cy="15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45812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infocuselectronicstechnology.com:2096/cpsess6524037848/3rdparty/roundcube/?_task=mail&amp;_action=get&amp;_mbox=INBOX&amp;_uid=136&amp;_token=AUnLwylfbgTtTChNm5e3JJrt1ixvZXWM&amp;_part=2&amp;_embed=1&amp;_mimeclass=application"/>
          <p:cNvSpPr>
            <a:spLocks noChangeAspect="1" noChangeArrowheads="1"/>
          </p:cNvSpPr>
          <p:nvPr/>
        </p:nvSpPr>
        <p:spPr bwMode="auto">
          <a:xfrm>
            <a:off x="129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646" y="1182270"/>
            <a:ext cx="936198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</a:rPr>
              <a:t>Supply chain management. 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</a:rPr>
              <a:t>Turnkey Component Sourcing — from your BOM and approved supplier list.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</a:rPr>
              <a:t>Component Cost Reduction.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</a:rPr>
              <a:t>End-of-Life and Obsolescence Notification &amp; Resolution.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1400" dirty="0">
                <a:latin typeface="Calibri body"/>
              </a:rPr>
              <a:t>Automated Shipping Systems for External service.</a:t>
            </a:r>
            <a:r>
              <a:rPr lang="en-US" sz="1400" dirty="0">
                <a:latin typeface="Calibri body"/>
                <a:cs typeface="Calibri" pitchFamily="34" charset="0"/>
              </a:rPr>
              <a:t>  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v"/>
            </a:pPr>
            <a:endParaRPr lang="en-US" sz="1200" dirty="0">
              <a:latin typeface="Calibri body"/>
              <a:cs typeface="Calibri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389312" y="271174"/>
            <a:ext cx="293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body"/>
                <a:cs typeface="Calibri" panose="020F0502020204030204" charset="0"/>
              </a:rPr>
              <a:t>TURN KEY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619" y="932713"/>
            <a:ext cx="1931671" cy="12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70494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564</Words>
  <Application>Microsoft Office PowerPoint</Application>
  <PresentationFormat>A4 Paper (210x297 mm)</PresentationFormat>
  <Paragraphs>97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body</vt:lpstr>
      <vt:lpstr>Times New Roman</vt:lpstr>
      <vt:lpstr>Wingdings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Venkatesan Kuppusamy</dc:creator>
  <cp:lastModifiedBy>Bashyarangan V</cp:lastModifiedBy>
  <cp:revision>430</cp:revision>
  <cp:lastPrinted>2023-02-03T01:53:24Z</cp:lastPrinted>
  <dcterms:created xsi:type="dcterms:W3CDTF">2020-09-29T12:45:00Z</dcterms:created>
  <dcterms:modified xsi:type="dcterms:W3CDTF">2023-02-09T12:00:26Z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