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82" r:id="rId2"/>
    <p:sldId id="383" r:id="rId3"/>
    <p:sldId id="384" r:id="rId4"/>
    <p:sldId id="315" r:id="rId5"/>
    <p:sldId id="297" r:id="rId6"/>
    <p:sldId id="307" r:id="rId7"/>
    <p:sldId id="263" r:id="rId8"/>
    <p:sldId id="319" r:id="rId9"/>
    <p:sldId id="446" r:id="rId10"/>
    <p:sldId id="440" r:id="rId11"/>
    <p:sldId id="302" r:id="rId12"/>
    <p:sldId id="450" r:id="rId13"/>
    <p:sldId id="388" r:id="rId14"/>
    <p:sldId id="451" r:id="rId15"/>
    <p:sldId id="434" r:id="rId16"/>
    <p:sldId id="435" r:id="rId17"/>
    <p:sldId id="436" r:id="rId18"/>
    <p:sldId id="437" r:id="rId19"/>
    <p:sldId id="275" r:id="rId20"/>
    <p:sldId id="321" r:id="rId21"/>
    <p:sldId id="421" r:id="rId22"/>
    <p:sldId id="274" r:id="rId23"/>
    <p:sldId id="459" r:id="rId24"/>
    <p:sldId id="411" r:id="rId25"/>
    <p:sldId id="408" r:id="rId26"/>
    <p:sldId id="413" r:id="rId27"/>
    <p:sldId id="409" r:id="rId28"/>
    <p:sldId id="410" r:id="rId29"/>
    <p:sldId id="417" r:id="rId30"/>
    <p:sldId id="416" r:id="rId31"/>
    <p:sldId id="415" r:id="rId32"/>
    <p:sldId id="448" r:id="rId33"/>
    <p:sldId id="449" r:id="rId34"/>
    <p:sldId id="455" r:id="rId35"/>
    <p:sldId id="456" r:id="rId36"/>
    <p:sldId id="444" r:id="rId37"/>
    <p:sldId id="386" r:id="rId38"/>
    <p:sldId id="445" r:id="rId39"/>
    <p:sldId id="458" r:id="rId40"/>
    <p:sldId id="296" r:id="rId41"/>
    <p:sldId id="324" r:id="rId42"/>
  </p:sldIdLst>
  <p:sldSz cx="12192000" cy="6858000"/>
  <p:notesSz cx="7315200" cy="9601200"/>
  <p:embeddedFontLst>
    <p:embeddedFont>
      <p:font typeface="Barlow" panose="020B0604020202020204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libri Light" panose="020F0302020204030204" pitchFamily="34" charset="0"/>
      <p:regular r:id="rId53"/>
      <p:italic r:id="rId54"/>
    </p:embeddedFont>
    <p:embeddedFont>
      <p:font typeface="Segoe UI Semibold" panose="020B0702040204020203" pitchFamily="34" charset="0"/>
      <p:bold r:id="rId55"/>
      <p:boldItalic r:id="rId56"/>
    </p:embeddedFont>
    <p:embeddedFont>
      <p:font typeface="Yu Gothic UI" panose="020B0500000000000000" pitchFamily="34" charset="-128"/>
      <p:regular r:id="rId57"/>
      <p:bold r:id="rId58"/>
    </p:embeddedFont>
    <p:embeddedFont>
      <p:font typeface="ＭＳ Ｐゴシック" panose="020B0600070205080204" pitchFamily="34" charset="-128"/>
      <p:regular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29C9"/>
    <a:srgbClr val="8238BA"/>
    <a:srgbClr val="954ECA"/>
    <a:srgbClr val="18588F"/>
    <a:srgbClr val="1865A2"/>
    <a:srgbClr val="134F91"/>
    <a:srgbClr val="3675A2"/>
    <a:srgbClr val="2F5395"/>
    <a:srgbClr val="2A4B86"/>
    <a:srgbClr val="FFFFF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49" autoAdjust="0"/>
  </p:normalViewPr>
  <p:slideViewPr>
    <p:cSldViewPr snapToGrid="0">
      <p:cViewPr>
        <p:scale>
          <a:sx n="66" d="100"/>
          <a:sy n="66" d="100"/>
        </p:scale>
        <p:origin x="668" y="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99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4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            </a:t>
            </a:r>
            <a:endParaRPr lang="en-U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33900468196966482"/>
          <c:y val="0.8819401164098298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2682573875972891E-2"/>
          <c:y val="0.14675046268571784"/>
          <c:w val="0.93106062603213569"/>
          <c:h val="0.6699094748280135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rgbClr val="2F5597"/>
              </a:solidFill>
            </c:spPr>
            <c:extLst>
              <c:ext xmlns:c16="http://schemas.microsoft.com/office/drawing/2014/chart" uri="{C3380CC4-5D6E-409C-BE32-E72D297353CC}">
                <c16:uniqueId val="{00000001-902B-43DE-A636-3CA428618986}"/>
              </c:ext>
            </c:extLst>
          </c:dPt>
          <c:dPt>
            <c:idx val="1"/>
            <c:bubble3D val="0"/>
            <c:spPr>
              <a:solidFill>
                <a:srgbClr val="9DC3E7"/>
              </a:solidFill>
            </c:spPr>
            <c:extLst>
              <c:ext xmlns:c16="http://schemas.microsoft.com/office/drawing/2014/chart" uri="{C3380CC4-5D6E-409C-BE32-E72D297353CC}">
                <c16:uniqueId val="{00000003-902B-43DE-A636-3CA428618986}"/>
              </c:ext>
            </c:extLst>
          </c:dPt>
          <c:dPt>
            <c:idx val="2"/>
            <c:bubble3D val="0"/>
            <c:spPr>
              <a:solidFill>
                <a:srgbClr val="A9D18D"/>
              </a:solidFill>
            </c:spPr>
            <c:extLst>
              <c:ext xmlns:c16="http://schemas.microsoft.com/office/drawing/2014/chart" uri="{C3380CC4-5D6E-409C-BE32-E72D297353CC}">
                <c16:uniqueId val="{00000005-902B-43DE-A636-3CA428618986}"/>
              </c:ext>
            </c:extLst>
          </c:dPt>
          <c:dPt>
            <c:idx val="3"/>
            <c:bubble3D val="0"/>
            <c:spPr>
              <a:solidFill>
                <a:srgbClr val="FFC100"/>
              </a:solidFill>
            </c:spPr>
            <c:extLst>
              <c:ext xmlns:c16="http://schemas.microsoft.com/office/drawing/2014/chart" uri="{C3380CC4-5D6E-409C-BE32-E72D297353CC}">
                <c16:uniqueId val="{00000007-902B-43DE-A636-3CA428618986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902B-43DE-A636-3CA428618986}"/>
              </c:ext>
            </c:extLst>
          </c:dPt>
          <c:dLbls>
            <c:dLbl>
              <c:idx val="0"/>
              <c:layout>
                <c:manualLayout>
                  <c:x val="-3.6835806456507081E-2"/>
                  <c:y val="0.1217369536969795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02B-43DE-A636-3CA428618986}"/>
                </c:ext>
              </c:extLst>
            </c:dLbl>
            <c:dLbl>
              <c:idx val="1"/>
              <c:layout>
                <c:manualLayout>
                  <c:x val="0.10200684864878855"/>
                  <c:y val="-6.174266782600396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2B-43DE-A636-3CA428618986}"/>
                </c:ext>
              </c:extLst>
            </c:dLbl>
            <c:dLbl>
              <c:idx val="2"/>
              <c:layout>
                <c:manualLayout>
                  <c:x val="0.16434436726749266"/>
                  <c:y val="7.8597402459552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02B-43DE-A636-3CA428618986}"/>
                </c:ext>
              </c:extLst>
            </c:dLbl>
            <c:dLbl>
              <c:idx val="3"/>
              <c:layout>
                <c:manualLayout>
                  <c:x val="-0.23256078891422621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02B-43DE-A636-3CA428618986}"/>
                </c:ext>
              </c:extLst>
            </c:dLbl>
            <c:dLbl>
              <c:idx val="4"/>
              <c:layout>
                <c:manualLayout>
                  <c:x val="0.31520674012706679"/>
                  <c:y val="-8.993296070607528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02B-43DE-A636-3CA428618986}"/>
                </c:ext>
              </c:extLst>
            </c:dLbl>
            <c:dLbl>
              <c:idx val="5"/>
              <c:layout>
                <c:manualLayout>
                  <c:x val="-6.6241513199279765E-3"/>
                  <c:y val="8.21394441079478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02B-43DE-A636-3CA428618986}"/>
                </c:ext>
              </c:extLst>
            </c:dLbl>
            <c:dLbl>
              <c:idx val="6"/>
              <c:layout>
                <c:manualLayout>
                  <c:x val="-5.4223552634433111E-2"/>
                  <c:y val="0.110309071942931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02B-43DE-A636-3CA428618986}"/>
                </c:ext>
              </c:extLst>
            </c:dLbl>
            <c:dLbl>
              <c:idx val="7"/>
              <c:layout>
                <c:manualLayout>
                  <c:x val="-9.9925236618150046E-2"/>
                  <c:y val="-9.713978060434795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02B-43DE-A636-3CA428618986}"/>
                </c:ext>
              </c:extLst>
            </c:dLbl>
            <c:dLbl>
              <c:idx val="8"/>
              <c:layout>
                <c:manualLayout>
                  <c:x val="-0.1420089224384142"/>
                  <c:y val="2.63895618816878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02B-43DE-A636-3CA428618986}"/>
                </c:ext>
              </c:extLst>
            </c:dLbl>
            <c:dLbl>
              <c:idx val="9"/>
              <c:layout>
                <c:manualLayout>
                  <c:x val="-0.18412341019356054"/>
                  <c:y val="1.68641900531667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02B-43DE-A636-3CA428618986}"/>
                </c:ext>
              </c:extLst>
            </c:dLbl>
            <c:dLbl>
              <c:idx val="10"/>
              <c:layout>
                <c:manualLayout>
                  <c:x val="-2.9511724257608268E-2"/>
                  <c:y val="-4.964701527693653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02B-43DE-A636-3CA42861898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75000"/>
                      </a:schemeClr>
                    </a:solidFill>
                    <a:latin typeface="Barlow" panose="020B0604020202020204" charset="0"/>
                    <a:cs typeface="Barlow" panose="020B060402020202020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India</c:v>
                </c:pt>
                <c:pt idx="1">
                  <c:v>Europe</c:v>
                </c:pt>
                <c:pt idx="2">
                  <c:v>NAM</c:v>
                </c:pt>
                <c:pt idx="3">
                  <c:v>Asia Pacific</c:v>
                </c:pt>
                <c:pt idx="4">
                  <c:v>ROW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63</c:v>
                </c:pt>
                <c:pt idx="1">
                  <c:v>10</c:v>
                </c:pt>
                <c:pt idx="2">
                  <c:v>22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02B-43DE-A636-3CA428618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4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(planned)             </a:t>
            </a:r>
            <a:endParaRPr lang="en-US" sz="2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>
        <c:manualLayout>
          <c:xMode val="edge"/>
          <c:yMode val="edge"/>
          <c:x val="0.33900468196966482"/>
          <c:y val="0.8819401164098298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3.2682573875972891E-2"/>
          <c:y val="0.14675046268571784"/>
          <c:w val="0.93106062603213569"/>
          <c:h val="0.6699094748280135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rgbClr val="2F5597"/>
              </a:solidFill>
            </c:spPr>
            <c:extLst>
              <c:ext xmlns:c16="http://schemas.microsoft.com/office/drawing/2014/chart" uri="{C3380CC4-5D6E-409C-BE32-E72D297353CC}">
                <c16:uniqueId val="{00000001-FDB9-4293-B101-AFB5A7904140}"/>
              </c:ext>
            </c:extLst>
          </c:dPt>
          <c:dPt>
            <c:idx val="1"/>
            <c:bubble3D val="0"/>
            <c:spPr>
              <a:solidFill>
                <a:srgbClr val="9DC3E7"/>
              </a:solidFill>
            </c:spPr>
            <c:extLst>
              <c:ext xmlns:c16="http://schemas.microsoft.com/office/drawing/2014/chart" uri="{C3380CC4-5D6E-409C-BE32-E72D297353CC}">
                <c16:uniqueId val="{00000003-FDB9-4293-B101-AFB5A7904140}"/>
              </c:ext>
            </c:extLst>
          </c:dPt>
          <c:dPt>
            <c:idx val="2"/>
            <c:bubble3D val="0"/>
            <c:spPr>
              <a:solidFill>
                <a:srgbClr val="A9D18D"/>
              </a:solidFill>
            </c:spPr>
            <c:extLst>
              <c:ext xmlns:c16="http://schemas.microsoft.com/office/drawing/2014/chart" uri="{C3380CC4-5D6E-409C-BE32-E72D297353CC}">
                <c16:uniqueId val="{00000005-FDB9-4293-B101-AFB5A7904140}"/>
              </c:ext>
            </c:extLst>
          </c:dPt>
          <c:dPt>
            <c:idx val="3"/>
            <c:bubble3D val="0"/>
            <c:spPr>
              <a:solidFill>
                <a:srgbClr val="FFC100"/>
              </a:solidFill>
            </c:spPr>
            <c:extLst>
              <c:ext xmlns:c16="http://schemas.microsoft.com/office/drawing/2014/chart" uri="{C3380CC4-5D6E-409C-BE32-E72D297353CC}">
                <c16:uniqueId val="{00000007-FDB9-4293-B101-AFB5A7904140}"/>
              </c:ext>
            </c:extLst>
          </c:dPt>
          <c:dPt>
            <c:idx val="4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FDB9-4293-B101-AFB5A7904140}"/>
              </c:ext>
            </c:extLst>
          </c:dPt>
          <c:dLbls>
            <c:dLbl>
              <c:idx val="0"/>
              <c:layout>
                <c:manualLayout>
                  <c:x val="2.613098862353434E-2"/>
                  <c:y val="0.1217369817987703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B9-4293-B101-AFB5A7904140}"/>
                </c:ext>
              </c:extLst>
            </c:dLbl>
            <c:dLbl>
              <c:idx val="1"/>
              <c:layout>
                <c:manualLayout>
                  <c:x val="9.917332507521108E-2"/>
                  <c:y val="-5.27557404440922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B9-4293-B101-AFB5A7904140}"/>
                </c:ext>
              </c:extLst>
            </c:dLbl>
            <c:dLbl>
              <c:idx val="2"/>
              <c:layout>
                <c:manualLayout>
                  <c:x val="0.16785570537780464"/>
                  <c:y val="0.101064720914331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B9-4293-B101-AFB5A7904140}"/>
                </c:ext>
              </c:extLst>
            </c:dLbl>
            <c:dLbl>
              <c:idx val="3"/>
              <c:layout>
                <c:manualLayout>
                  <c:x val="-0.23256078891422621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B9-4293-B101-AFB5A7904140}"/>
                </c:ext>
              </c:extLst>
            </c:dLbl>
            <c:dLbl>
              <c:idx val="4"/>
              <c:layout>
                <c:manualLayout>
                  <c:x val="0.30670626992481897"/>
                  <c:y val="-1.12401128871861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B9-4293-B101-AFB5A7904140}"/>
                </c:ext>
              </c:extLst>
            </c:dLbl>
            <c:dLbl>
              <c:idx val="5"/>
              <c:layout>
                <c:manualLayout>
                  <c:x val="-6.6241513199279765E-3"/>
                  <c:y val="8.21394441079478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DB9-4293-B101-AFB5A7904140}"/>
                </c:ext>
              </c:extLst>
            </c:dLbl>
            <c:dLbl>
              <c:idx val="6"/>
              <c:layout>
                <c:manualLayout>
                  <c:x val="-5.4223552634433111E-2"/>
                  <c:y val="0.110309071942931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DB9-4293-B101-AFB5A7904140}"/>
                </c:ext>
              </c:extLst>
            </c:dLbl>
            <c:dLbl>
              <c:idx val="7"/>
              <c:layout>
                <c:manualLayout>
                  <c:x val="-9.9925236618150046E-2"/>
                  <c:y val="-9.713978060434795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DB9-4293-B101-AFB5A7904140}"/>
                </c:ext>
              </c:extLst>
            </c:dLbl>
            <c:dLbl>
              <c:idx val="8"/>
              <c:layout>
                <c:manualLayout>
                  <c:x val="-0.1420089224384142"/>
                  <c:y val="2.63895618816878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DB9-4293-B101-AFB5A7904140}"/>
                </c:ext>
              </c:extLst>
            </c:dLbl>
            <c:dLbl>
              <c:idx val="9"/>
              <c:layout>
                <c:manualLayout>
                  <c:x val="-0.18412341019356054"/>
                  <c:y val="1.68641900531667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DB9-4293-B101-AFB5A7904140}"/>
                </c:ext>
              </c:extLst>
            </c:dLbl>
            <c:dLbl>
              <c:idx val="10"/>
              <c:layout>
                <c:manualLayout>
                  <c:x val="-2.9511724257608268E-2"/>
                  <c:y val="-4.964701527693653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DB9-4293-B101-AFB5A790414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tx2">
                        <a:lumMod val="75000"/>
                      </a:schemeClr>
                    </a:solidFill>
                    <a:latin typeface="Barlow" panose="020B0604020202020204" charset="0"/>
                    <a:cs typeface="Barlow" panose="020B060402020202020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India</c:v>
                </c:pt>
                <c:pt idx="1">
                  <c:v>Europe</c:v>
                </c:pt>
                <c:pt idx="2">
                  <c:v>NAM</c:v>
                </c:pt>
                <c:pt idx="3">
                  <c:v>Asia Pacific</c:v>
                </c:pt>
                <c:pt idx="4">
                  <c:v>ROW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64</c:v>
                </c:pt>
                <c:pt idx="1">
                  <c:v>9</c:v>
                </c:pt>
                <c:pt idx="2">
                  <c:v>24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DB9-4293-B101-AFB5A79041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i="0" u="none" strike="noStrike" kern="1200" baseline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20B0604020202020204" charset="0"/>
                <a:ea typeface="+mn-ea"/>
                <a:cs typeface="Barlow" panose="020B0604020202020204" charset="0"/>
              </a:rPr>
              <a:t>2023 (planned)</a:t>
            </a:r>
            <a:endParaRPr lang="en-US" sz="2400" b="1" i="0" u="none" strike="noStrike" kern="1200" baseline="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20B0604020202020204" charset="0"/>
              <a:ea typeface="+mn-ea"/>
              <a:cs typeface="Barlow" panose="020B0604020202020204" charset="0"/>
            </a:endParaRPr>
          </a:p>
        </c:rich>
      </c:tx>
      <c:layout>
        <c:manualLayout>
          <c:xMode val="edge"/>
          <c:yMode val="edge"/>
          <c:x val="0.38632745221939546"/>
          <c:y val="0.898789457382144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777336058947686"/>
          <c:y val="0.11982940722525963"/>
          <c:w val="0.56810728960269141"/>
          <c:h val="0.7129599170743191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explosion val="2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25-40C1-96A4-2F00A32B0C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25-40C1-96A4-2F00A32B0C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825-40C1-96A4-2F00A32B0C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25-40C1-96A4-2F00A32B0CA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825-40C1-96A4-2F00A32B0CA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825-40C1-96A4-2F00A32B0CA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825-40C1-96A4-2F00A32B0CA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825-40C1-96A4-2F00A32B0CA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825-40C1-96A4-2F00A32B0CA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825-40C1-96A4-2F00A32B0CA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825-40C1-96A4-2F00A32B0CAE}"/>
              </c:ext>
            </c:extLst>
          </c:dPt>
          <c:dLbls>
            <c:dLbl>
              <c:idx val="0"/>
              <c:layout>
                <c:manualLayout>
                  <c:x val="7.1865127687285008E-2"/>
                  <c:y val="-4.33764093441808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25-40C1-96A4-2F00A32B0CAE}"/>
                </c:ext>
              </c:extLst>
            </c:dLbl>
            <c:dLbl>
              <c:idx val="1"/>
              <c:layout>
                <c:manualLayout>
                  <c:x val="1.8472351433846249E-2"/>
                  <c:y val="-0.1910876965233996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rlow" panose="020B0604020202020204" charset="0"/>
                      <a:ea typeface="+mn-ea"/>
                      <a:cs typeface="Barlow" panose="020B060402020202020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04459717218594"/>
                      <c:h val="0.148190742145603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825-40C1-96A4-2F00A32B0CAE}"/>
                </c:ext>
              </c:extLst>
            </c:dLbl>
            <c:dLbl>
              <c:idx val="2"/>
              <c:layout>
                <c:manualLayout>
                  <c:x val="9.7592531771511545E-2"/>
                  <c:y val="-0.1599319525466294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rlow" panose="020B0604020202020204" charset="0"/>
                      <a:ea typeface="+mn-ea"/>
                      <a:cs typeface="Barlow" panose="020B060402020202020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65574492793803"/>
                      <c:h val="0.143741825149763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825-40C1-96A4-2F00A32B0CAE}"/>
                </c:ext>
              </c:extLst>
            </c:dLbl>
            <c:dLbl>
              <c:idx val="3"/>
              <c:layout>
                <c:manualLayout>
                  <c:x val="0.12452814506014522"/>
                  <c:y val="-6.9255042247626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25-40C1-96A4-2F00A32B0CAE}"/>
                </c:ext>
              </c:extLst>
            </c:dLbl>
            <c:dLbl>
              <c:idx val="4"/>
              <c:layout>
                <c:manualLayout>
                  <c:x val="-0.2800800601050456"/>
                  <c:y val="-4.73635167675488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rlow" panose="020B0604020202020204" charset="0"/>
                      <a:ea typeface="+mn-ea"/>
                      <a:cs typeface="Barlow" panose="020B060402020202020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88855548240459"/>
                      <c:h val="0.172819628510053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825-40C1-96A4-2F00A32B0CAE}"/>
                </c:ext>
              </c:extLst>
            </c:dLbl>
            <c:dLbl>
              <c:idx val="5"/>
              <c:layout>
                <c:manualLayout>
                  <c:x val="-0.14670609262355319"/>
                  <c:y val="-0.123661940513249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25-40C1-96A4-2F00A32B0CAE}"/>
                </c:ext>
              </c:extLst>
            </c:dLbl>
            <c:dLbl>
              <c:idx val="6"/>
              <c:layout>
                <c:manualLayout>
                  <c:x val="-3.384000457671002E-2"/>
                  <c:y val="-9.45025896518681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rlow" panose="020B0604020202020204" charset="0"/>
                      <a:ea typeface="+mn-ea"/>
                      <a:cs typeface="Barlow" panose="020B060402020202020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25955198549625"/>
                      <c:h val="0.207100724748339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F825-40C1-96A4-2F00A32B0CAE}"/>
                </c:ext>
              </c:extLst>
            </c:dLbl>
            <c:dLbl>
              <c:idx val="7"/>
              <c:layout>
                <c:manualLayout>
                  <c:x val="-4.9944611802538959E-2"/>
                  <c:y val="-1.51603068926006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rlow" panose="020B0604020202020204" charset="0"/>
                      <a:ea typeface="+mn-ea"/>
                      <a:cs typeface="Barlow" panose="020B060402020202020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360285274947064"/>
                      <c:h val="0.163689459987443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F825-40C1-96A4-2F00A32B0CAE}"/>
                </c:ext>
              </c:extLst>
            </c:dLbl>
            <c:dLbl>
              <c:idx val="8"/>
              <c:layout>
                <c:manualLayout>
                  <c:x val="-0.1233561534704487"/>
                  <c:y val="-8.5058481704449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rlow" panose="020B0604020202020204" charset="0"/>
                      <a:ea typeface="+mn-ea"/>
                      <a:cs typeface="Barlow" panose="020B060402020202020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57626654496854"/>
                      <c:h val="0.15432878174505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1-F825-40C1-96A4-2F00A32B0CAE}"/>
                </c:ext>
              </c:extLst>
            </c:dLbl>
            <c:dLbl>
              <c:idx val="9"/>
              <c:layout>
                <c:manualLayout>
                  <c:x val="-3.8156950726977418E-2"/>
                  <c:y val="-4.53486737122975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Barlow" panose="020B0604020202020204" charset="0"/>
                      <a:ea typeface="+mn-ea"/>
                      <a:cs typeface="Barlow" panose="020B060402020202020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363460048518576"/>
                      <c:h val="0.100928989980903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F825-40C1-96A4-2F00A32B0CAE}"/>
                </c:ext>
              </c:extLst>
            </c:dLbl>
            <c:dLbl>
              <c:idx val="10"/>
              <c:layout>
                <c:manualLayout>
                  <c:x val="0.12967039495308835"/>
                  <c:y val="-1.86877076411960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825-40C1-96A4-2F00A32B0C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" panose="020B0604020202020204" charset="0"/>
                    <a:ea typeface="+mn-ea"/>
                    <a:cs typeface="Barlow" panose="020B060402020202020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IT Hardware</c:v>
                </c:pt>
                <c:pt idx="1">
                  <c:v>Clean Energy</c:v>
                </c:pt>
                <c:pt idx="2">
                  <c:v>Energy Management</c:v>
                </c:pt>
                <c:pt idx="3">
                  <c:v>Oil &amp; Gas</c:v>
                </c:pt>
                <c:pt idx="4">
                  <c:v>Aersopace &amp; Defense</c:v>
                </c:pt>
                <c:pt idx="5">
                  <c:v>Rail &amp; Transport</c:v>
                </c:pt>
                <c:pt idx="6">
                  <c:v>Building Automation &amp; Fire Protection</c:v>
                </c:pt>
                <c:pt idx="7">
                  <c:v>Networking &amp; Telecom</c:v>
                </c:pt>
                <c:pt idx="8">
                  <c:v>Industrial Machines</c:v>
                </c:pt>
                <c:pt idx="9">
                  <c:v>Automotive</c:v>
                </c:pt>
                <c:pt idx="10">
                  <c:v>Others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18</c:v>
                </c:pt>
                <c:pt idx="1">
                  <c:v>15</c:v>
                </c:pt>
                <c:pt idx="2">
                  <c:v>8</c:v>
                </c:pt>
                <c:pt idx="3">
                  <c:v>6</c:v>
                </c:pt>
                <c:pt idx="4">
                  <c:v>7</c:v>
                </c:pt>
                <c:pt idx="5">
                  <c:v>11</c:v>
                </c:pt>
                <c:pt idx="6">
                  <c:v>11</c:v>
                </c:pt>
                <c:pt idx="7">
                  <c:v>8</c:v>
                </c:pt>
                <c:pt idx="8">
                  <c:v>5</c:v>
                </c:pt>
                <c:pt idx="9">
                  <c:v>7</c:v>
                </c:pt>
                <c:pt idx="1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825-40C1-96A4-2F00A32B0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9A976B4-E48A-4712-94BC-C42318C12336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181DC6A-B00C-446F-9151-2AC1B2BEB0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05A7095-194A-4B03-AEDC-D921F190997D}" type="datetimeFigureOut">
              <a:rPr lang="en-IN" smtClean="0"/>
              <a:pPr/>
              <a:t>23-01-2023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C06E399-AACD-4708-9CAA-DAE4E175AC0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1376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picture delete</a:t>
            </a:r>
          </a:p>
          <a:p>
            <a:r>
              <a:rPr lang="en-US" dirty="0"/>
              <a:t>Blue box delete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6E399-AACD-4708-9CAA-DAE4E175AC06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4726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Vision mission new slide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6E399-AACD-4708-9CAA-DAE4E175AC06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717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Plant photos</a:t>
            </a:r>
          </a:p>
          <a:p>
            <a:endParaRPr lang="en-US" dirty="0"/>
          </a:p>
          <a:p>
            <a:r>
              <a:rPr lang="en-US" dirty="0"/>
              <a:t>2 slides</a:t>
            </a:r>
          </a:p>
          <a:p>
            <a:endParaRPr lang="en-US" dirty="0"/>
          </a:p>
          <a:p>
            <a:r>
              <a:rPr lang="en-US" dirty="0"/>
              <a:t>1 with plant </a:t>
            </a:r>
            <a:r>
              <a:rPr lang="en-US" dirty="0" err="1"/>
              <a:t>img</a:t>
            </a:r>
            <a:r>
              <a:rPr lang="en-US" dirty="0"/>
              <a:t> and other with info</a:t>
            </a:r>
          </a:p>
          <a:p>
            <a:endParaRPr lang="en-US" dirty="0"/>
          </a:p>
          <a:p>
            <a:r>
              <a:rPr lang="en-US" dirty="0"/>
              <a:t>Box shape diff</a:t>
            </a:r>
          </a:p>
          <a:p>
            <a:endParaRPr lang="en-US" dirty="0"/>
          </a:p>
          <a:p>
            <a:r>
              <a:rPr lang="en-US" dirty="0"/>
              <a:t>Old slide 5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6E399-AACD-4708-9CAA-DAE4E175AC06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1629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Bold no.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06E399-AACD-4708-9CAA-DAE4E175AC06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5959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03F7B-CAD4-49C6-AA8B-B64C20111F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A5A261-2110-4E69-9A34-7EA16E83E0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181442-FEC4-474F-9E05-575FDCE5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3320-B569-4728-B31A-BA43F66AA952}" type="datetimeFigureOut">
              <a:rPr lang="en-IN" smtClean="0"/>
              <a:pPr/>
              <a:t>23-01-2023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FA34-DB39-420B-9EA0-2DC0BEF4B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587B1-B170-443B-8106-3A3530B5B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5B92-AC44-4034-93DA-6DDD9B563C4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184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F087A-79E2-463D-B9DF-64C1D7AA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577CD9-21CB-4FCD-91EC-498853090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5FE04-5EA9-4CBF-AB92-5481BF93C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3320-B569-4728-B31A-BA43F66AA952}" type="datetimeFigureOut">
              <a:rPr lang="en-IN" smtClean="0"/>
              <a:pPr/>
              <a:t>23-01-2023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2FA7B-F1C5-4A82-9B94-22D61B6C3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A5698-E858-4B65-9D4D-5AE961BE0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5B92-AC44-4034-93DA-6DDD9B563C4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8881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863794-5F31-47EA-B99C-9E048D269D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3F00D6-7CF2-40EB-BB70-F026B76B7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4FC72-AF97-48E0-BEE1-5B4418F2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3320-B569-4728-B31A-BA43F66AA952}" type="datetimeFigureOut">
              <a:rPr lang="en-IN" smtClean="0"/>
              <a:pPr/>
              <a:t>23-01-2023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3616F-1DD4-461F-9E2A-E844473C3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2B84-4683-4ECD-A7B4-DE15F334F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5B92-AC44-4034-93DA-6DDD9B563C4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7797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1/23/2023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63010-9B10-40B1-B8F4-86846CC79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89380-6F13-4391-A7AA-0BB786A3F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D8650-5ED0-4CC3-9202-4A1CE5707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3320-B569-4728-B31A-BA43F66AA952}" type="datetimeFigureOut">
              <a:rPr lang="en-IN" smtClean="0"/>
              <a:pPr/>
              <a:t>23-01-2023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0B1C3-7212-4982-9E02-6B799492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746D3-D6DE-47CB-9A86-A9863E23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5B92-AC44-4034-93DA-6DDD9B563C4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756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A6CB5-5DDE-4E94-8762-684CE25B8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93146-A53F-465A-9EB9-B150653AC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1D03D-AACE-4386-B2EA-6D1CCBBC1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3320-B569-4728-B31A-BA43F66AA952}" type="datetimeFigureOut">
              <a:rPr lang="en-IN" smtClean="0"/>
              <a:pPr/>
              <a:t>23-01-2023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628200-74D2-4589-8AA1-1A353F6A9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8D0A6-CF53-47D5-931B-05A041D3C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5B92-AC44-4034-93DA-6DDD9B563C4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713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3A40E-B6E6-4892-BB1C-0FF43EA3A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D045E-EFD3-4713-A532-65542C923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AC3F1-D63F-4F7B-AA9C-B8B7E05056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254C7-B307-47CB-9A59-3D973EB4B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3320-B569-4728-B31A-BA43F66AA952}" type="datetimeFigureOut">
              <a:rPr lang="en-IN" smtClean="0"/>
              <a:pPr/>
              <a:t>23-01-2023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DCC1C-CDAB-4C83-A07B-606E00037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FB5D7-F198-4DBC-80B3-EA78816DA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5B92-AC44-4034-93DA-6DDD9B563C4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847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0A869-A255-4E18-BE5D-5026FA006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1FC31-3C8A-4882-9426-71FB5C5D1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2380B3-0BF6-428D-A3A8-B032717E7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A89580-B606-4AAE-9FD3-A8856A6FE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FF05C-45BC-4016-9F55-5191707636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7A6A3A-12A3-433B-AA54-E56176BA5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3320-B569-4728-B31A-BA43F66AA952}" type="datetimeFigureOut">
              <a:rPr lang="en-IN" smtClean="0"/>
              <a:pPr/>
              <a:t>23-01-2023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A658AE-AB50-4A82-B872-02DD831F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95FA5F-9DF5-47A3-B7A8-AB859CF4F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5B92-AC44-4034-93DA-6DDD9B563C4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714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D43F1-4AD4-4323-B96E-90B6626AF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13804A-DD16-4ECB-ACE8-4CABA15E4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3320-B569-4728-B31A-BA43F66AA952}" type="datetimeFigureOut">
              <a:rPr lang="en-IN" smtClean="0"/>
              <a:pPr/>
              <a:t>23-01-2023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815095-7D05-498A-BAB0-C61F31E1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98B5F-FB72-4033-855B-4B78ACFF5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5B92-AC44-4034-93DA-6DDD9B563C4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930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79BD23-2BD4-4C30-BEDD-0B6DD1164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3320-B569-4728-B31A-BA43F66AA952}" type="datetimeFigureOut">
              <a:rPr lang="en-IN" smtClean="0"/>
              <a:pPr/>
              <a:t>23-01-2023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131BD6-30E8-4215-BB7B-2A834B5C0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02A843-487B-448E-97DE-B0EF7963F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5B92-AC44-4034-93DA-6DDD9B563C4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0107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4ED17-9683-4DF8-9432-5A8D4A65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02775-487A-43AB-BB89-82FEDF443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208CB-BB3A-4FDD-920D-97F77E076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F90BC-10F5-44DA-B865-998767EE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3320-B569-4728-B31A-BA43F66AA952}" type="datetimeFigureOut">
              <a:rPr lang="en-IN" smtClean="0"/>
              <a:pPr/>
              <a:t>23-01-2023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E17530-DA19-4A54-A4C8-6409B44C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52574-92B0-49D5-9A6F-CD67C1DB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5B92-AC44-4034-93DA-6DDD9B563C4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87565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2D578-178D-47F6-9CAA-52370DBB5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DCA3AA-0627-442F-AD34-689CD6BE6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8DEB4-70FB-4BDB-86E6-F9C09440A8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5D32B8-197B-48A5-9A0C-000EB15DD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3320-B569-4728-B31A-BA43F66AA952}" type="datetimeFigureOut">
              <a:rPr lang="en-IN" smtClean="0"/>
              <a:pPr/>
              <a:t>23-01-2023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A10B5-6E9D-419E-B6E5-BADA0A0A1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E25C59-B615-4549-B244-C552B9E8D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5B92-AC44-4034-93DA-6DDD9B563C4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231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083CBD-56A9-414F-A676-6D59BDC2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A1B7A-3C5A-45A0-B074-6CAF70F34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34AA1-BE60-4487-916D-323AFEA42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53320-B569-4728-B31A-BA43F66AA952}" type="datetimeFigureOut">
              <a:rPr lang="en-IN" smtClean="0"/>
              <a:pPr/>
              <a:t>23-01-2023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83D85-8477-498D-8C7F-A53085BA9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FB1A8-EA00-4F78-9FD6-00C3365AB6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55B92-AC44-4034-93DA-6DDD9B563C4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630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7" Type="http://schemas.openxmlformats.org/officeDocument/2006/relationships/image" Target="../media/image48.jpe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2" Type="http://schemas.openxmlformats.org/officeDocument/2006/relationships/image" Target="../media/image43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5" Type="http://schemas.openxmlformats.org/officeDocument/2006/relationships/image" Target="../media/image46.jpe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jpe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7" Type="http://schemas.openxmlformats.org/officeDocument/2006/relationships/image" Target="../media/image100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jpeg"/><Relationship Id="rId3" Type="http://schemas.openxmlformats.org/officeDocument/2006/relationships/image" Target="../media/image101.jpeg"/><Relationship Id="rId7" Type="http://schemas.openxmlformats.org/officeDocument/2006/relationships/image" Target="../media/image105.pn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7" Type="http://schemas.openxmlformats.org/officeDocument/2006/relationships/image" Target="../media/image111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7" Type="http://schemas.openxmlformats.org/officeDocument/2006/relationships/image" Target="../media/image117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9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jpeg"/><Relationship Id="rId3" Type="http://schemas.openxmlformats.org/officeDocument/2006/relationships/image" Target="../media/image121.jpeg"/><Relationship Id="rId7" Type="http://schemas.openxmlformats.org/officeDocument/2006/relationships/image" Target="../media/image12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jpeg"/><Relationship Id="rId4" Type="http://schemas.openxmlformats.org/officeDocument/2006/relationships/image" Target="../media/image1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7" Type="http://schemas.openxmlformats.org/officeDocument/2006/relationships/image" Target="../media/image131.jpe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jpeg"/><Relationship Id="rId5" Type="http://schemas.openxmlformats.org/officeDocument/2006/relationships/image" Target="../media/image129.jpeg"/><Relationship Id="rId4" Type="http://schemas.openxmlformats.org/officeDocument/2006/relationships/image" Target="../media/image12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jpeg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jpeg"/><Relationship Id="rId5" Type="http://schemas.openxmlformats.org/officeDocument/2006/relationships/image" Target="../media/image138.jpeg"/><Relationship Id="rId4" Type="http://schemas.openxmlformats.org/officeDocument/2006/relationships/image" Target="../media/image13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9.png"/><Relationship Id="rId4" Type="http://schemas.openxmlformats.org/officeDocument/2006/relationships/image" Target="../media/image1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jpeg"/><Relationship Id="rId5" Type="http://schemas.openxmlformats.org/officeDocument/2006/relationships/image" Target="../media/image146.jpeg"/><Relationship Id="rId4" Type="http://schemas.openxmlformats.org/officeDocument/2006/relationships/image" Target="../media/image14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erometals.com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ales@veerometals.i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0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white, sitting, seat, bowl&#10;&#10;Description automatically generated">
            <a:extLst>
              <a:ext uri="{FF2B5EF4-FFF2-40B4-BE49-F238E27FC236}">
                <a16:creationId xmlns:a16="http://schemas.microsoft.com/office/drawing/2014/main" id="{D3BE8307-66D8-461B-915C-7A8866A11E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3" name="Picture 32" descr="A close up of a sign&#10;&#10;Description automatically generated">
            <a:extLst>
              <a:ext uri="{FF2B5EF4-FFF2-40B4-BE49-F238E27FC236}">
                <a16:creationId xmlns:a16="http://schemas.microsoft.com/office/drawing/2014/main" id="{91D0DE42-3FA3-4957-80D5-37CC5FFA6C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100" y="1913868"/>
            <a:ext cx="5604762" cy="1236191"/>
          </a:xfrm>
          <a:prstGeom prst="rect">
            <a:avLst/>
          </a:prstGeom>
        </p:spPr>
      </p:pic>
      <p:pic>
        <p:nvPicPr>
          <p:cNvPr id="15" name="Picture 14" descr="Monitoring Solutions for Stamping Machines | Marposs">
            <a:extLst>
              <a:ext uri="{FF2B5EF4-FFF2-40B4-BE49-F238E27FC236}">
                <a16:creationId xmlns:a16="http://schemas.microsoft.com/office/drawing/2014/main" id="{EB218AC5-9E15-456D-BD17-C65437EDF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5612" y="13209"/>
            <a:ext cx="8723425" cy="6858000"/>
          </a:xfrm>
          <a:custGeom>
            <a:avLst/>
            <a:gdLst>
              <a:gd name="connsiteX0" fmla="*/ 2794498 w 8723425"/>
              <a:gd name="connsiteY0" fmla="*/ 0 h 6858000"/>
              <a:gd name="connsiteX1" fmla="*/ 8723425 w 8723425"/>
              <a:gd name="connsiteY1" fmla="*/ 0 h 6858000"/>
              <a:gd name="connsiteX2" fmla="*/ 5928928 w 8723425"/>
              <a:gd name="connsiteY2" fmla="*/ 6858000 h 6858000"/>
              <a:gd name="connsiteX3" fmla="*/ 0 w 872342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3425" h="6858000">
                <a:moveTo>
                  <a:pt x="2794498" y="0"/>
                </a:moveTo>
                <a:lnTo>
                  <a:pt x="8723425" y="0"/>
                </a:lnTo>
                <a:lnTo>
                  <a:pt x="5928928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arallelogram 8">
            <a:extLst>
              <a:ext uri="{FF2B5EF4-FFF2-40B4-BE49-F238E27FC236}">
                <a16:creationId xmlns:a16="http://schemas.microsoft.com/office/drawing/2014/main" id="{A615B96A-39CC-4112-B157-272299075DB6}"/>
              </a:ext>
            </a:extLst>
          </p:cNvPr>
          <p:cNvSpPr/>
          <p:nvPr/>
        </p:nvSpPr>
        <p:spPr>
          <a:xfrm>
            <a:off x="5614088" y="8102"/>
            <a:ext cx="9177404" cy="6847578"/>
          </a:xfrm>
          <a:prstGeom prst="parallelogram">
            <a:avLst>
              <a:gd name="adj" fmla="val 40748"/>
            </a:avLst>
          </a:prstGeom>
          <a:solidFill>
            <a:srgbClr val="2D338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66D466E-3DCB-48EB-B64C-9B43A04D4ED6}"/>
              </a:ext>
            </a:extLst>
          </p:cNvPr>
          <p:cNvSpPr txBox="1"/>
          <p:nvPr/>
        </p:nvSpPr>
        <p:spPr>
          <a:xfrm>
            <a:off x="508422" y="3402939"/>
            <a:ext cx="19771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 smtClean="0">
                <a:solidFill>
                  <a:srgbClr val="2D338A"/>
                </a:solidFill>
                <a:latin typeface="Barlow" panose="00000500000000000000" pitchFamily="50" charset="0"/>
              </a:rPr>
              <a:t>www.veerometals.com</a:t>
            </a:r>
            <a:endParaRPr lang="en-IN" sz="1400" dirty="0">
              <a:solidFill>
                <a:srgbClr val="2D338A"/>
              </a:solidFill>
              <a:latin typeface="Barlow" panose="00000500000000000000" pitchFamily="50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5CA2CED-F15C-483A-9136-679A858C7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5798" y="4670994"/>
            <a:ext cx="2233533" cy="1484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reflection blurRad="12700" stA="15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2530E0-F082-4F97-8566-5B5709DDA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7909" y="4670994"/>
            <a:ext cx="2218544" cy="1484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reflection blurRad="12700" stA="15000" endPos="28000" dist="5000" dir="5400000" sy="-100000" algn="bl" rotWithShape="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37BFC4-19A9-4039-9454-FA5BB572F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208" y="4670994"/>
            <a:ext cx="2263516" cy="1484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65000"/>
              </a:schemeClr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  <a:reflection blurRad="12700" stA="15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383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7861" y="444137"/>
            <a:ext cx="3880231" cy="641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9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8149" cy="23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7E25E2-6FF2-4BFB-A55B-D437BFC9B96E}"/>
              </a:ext>
            </a:extLst>
          </p:cNvPr>
          <p:cNvSpPr txBox="1"/>
          <p:nvPr/>
        </p:nvSpPr>
        <p:spPr>
          <a:xfrm>
            <a:off x="8754493" y="2882624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arlow" panose="00000500000000000000" pitchFamily="50" charset="0"/>
              </a:rPr>
              <a:t>INDIA</a:t>
            </a:r>
            <a:endParaRPr lang="en-IN" dirty="0">
              <a:solidFill>
                <a:schemeClr val="bg1"/>
              </a:solidFill>
              <a:latin typeface="Barlow" panose="00000500000000000000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BFF8A4-CA68-48FD-B60F-8C16A92F4C34}"/>
              </a:ext>
            </a:extLst>
          </p:cNvPr>
          <p:cNvSpPr txBox="1"/>
          <p:nvPr/>
        </p:nvSpPr>
        <p:spPr>
          <a:xfrm>
            <a:off x="2922941" y="107167"/>
            <a:ext cx="64318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Barlow" panose="00000500000000000000" pitchFamily="50" charset="0"/>
              </a:rPr>
              <a:t>Geographical </a:t>
            </a:r>
            <a:r>
              <a:rPr lang="en-US" sz="3200" b="1" dirty="0" smtClean="0">
                <a:latin typeface="Barlow" panose="00000500000000000000" pitchFamily="50" charset="0"/>
              </a:rPr>
              <a:t>spread </a:t>
            </a:r>
            <a:r>
              <a:rPr lang="en-US" sz="3200" b="1" dirty="0">
                <a:latin typeface="Barlow" panose="00000500000000000000" pitchFamily="50" charset="0"/>
              </a:rPr>
              <a:t>of </a:t>
            </a:r>
            <a:r>
              <a:rPr lang="en-US" sz="3200" b="1" dirty="0" smtClean="0">
                <a:latin typeface="Barlow" panose="00000500000000000000" pitchFamily="50" charset="0"/>
              </a:rPr>
              <a:t>sales</a:t>
            </a:r>
            <a:endParaRPr lang="en-US" sz="3200" b="1" dirty="0">
              <a:latin typeface="Barlow" panose="00000500000000000000" pitchFamily="50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150640689"/>
              </p:ext>
            </p:extLst>
          </p:nvPr>
        </p:nvGraphicFramePr>
        <p:xfrm>
          <a:off x="1394695" y="1016000"/>
          <a:ext cx="4482052" cy="5652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711931674"/>
              </p:ext>
            </p:extLst>
          </p:nvPr>
        </p:nvGraphicFramePr>
        <p:xfrm>
          <a:off x="6411871" y="1015999"/>
          <a:ext cx="4482052" cy="5652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2779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57246" cy="240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D3209A7-D106-47F5-9433-C2598D41F9B7}"/>
              </a:ext>
            </a:extLst>
          </p:cNvPr>
          <p:cNvSpPr txBox="1"/>
          <p:nvPr/>
        </p:nvSpPr>
        <p:spPr>
          <a:xfrm>
            <a:off x="2576945" y="136019"/>
            <a:ext cx="92003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Barlow" panose="020B0604020202020204" charset="0"/>
              </a:rPr>
              <a:t>We cater to a diverse range of Industry Segments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60507988"/>
              </p:ext>
            </p:extLst>
          </p:nvPr>
        </p:nvGraphicFramePr>
        <p:xfrm>
          <a:off x="1291761" y="1075717"/>
          <a:ext cx="7556675" cy="5782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50036" y="1948873"/>
            <a:ext cx="31218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000" b="1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</a:t>
            </a:r>
            <a:r>
              <a:rPr lang="en-US" sz="2000" b="1" u="sng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Industries in 2023 </a:t>
            </a:r>
          </a:p>
          <a:p>
            <a:pPr marL="368300" indent="-28416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70C0"/>
                </a:solidFill>
              </a:rPr>
              <a:t>Automotive</a:t>
            </a:r>
          </a:p>
          <a:p>
            <a:pPr marL="368300" indent="-28416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70C0"/>
                </a:solidFill>
              </a:rPr>
              <a:t>Networking &amp; Telecom</a:t>
            </a:r>
          </a:p>
          <a:p>
            <a:pPr marL="368300" indent="-28416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70C0"/>
                </a:solidFill>
              </a:rPr>
              <a:t>Clean Energy</a:t>
            </a:r>
          </a:p>
          <a:p>
            <a:pPr marL="368300" indent="-28416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0070C0"/>
                </a:solidFill>
              </a:rPr>
              <a:t>Mobile &amp; Appliance</a:t>
            </a:r>
          </a:p>
        </p:txBody>
      </p:sp>
    </p:spTree>
    <p:extLst>
      <p:ext uri="{BB962C8B-B14F-4D97-AF65-F5344CB8AC3E}">
        <p14:creationId xmlns:p14="http://schemas.microsoft.com/office/powerpoint/2010/main" val="96732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Rounded Corners 62">
            <a:extLst>
              <a:ext uri="{FF2B5EF4-FFF2-40B4-BE49-F238E27FC236}">
                <a16:creationId xmlns:a16="http://schemas.microsoft.com/office/drawing/2014/main" id="{05F4F488-ADE9-4D6A-B0FD-B6B4874DD7B3}"/>
              </a:ext>
            </a:extLst>
          </p:cNvPr>
          <p:cNvSpPr/>
          <p:nvPr/>
        </p:nvSpPr>
        <p:spPr>
          <a:xfrm>
            <a:off x="9876099" y="5403103"/>
            <a:ext cx="2076392" cy="10495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Rectangle: Rounded Corners 60">
            <a:extLst>
              <a:ext uri="{FF2B5EF4-FFF2-40B4-BE49-F238E27FC236}">
                <a16:creationId xmlns:a16="http://schemas.microsoft.com/office/drawing/2014/main" id="{286FAB4F-DBB7-4013-8989-311B2484D81C}"/>
              </a:ext>
            </a:extLst>
          </p:cNvPr>
          <p:cNvSpPr/>
          <p:nvPr/>
        </p:nvSpPr>
        <p:spPr>
          <a:xfrm>
            <a:off x="5476600" y="5433585"/>
            <a:ext cx="2076392" cy="10495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Rectangle: Rounded Corners 58">
            <a:extLst>
              <a:ext uri="{FF2B5EF4-FFF2-40B4-BE49-F238E27FC236}">
                <a16:creationId xmlns:a16="http://schemas.microsoft.com/office/drawing/2014/main" id="{52530FF2-8AC3-4396-B240-B59DA39D26B6}"/>
              </a:ext>
            </a:extLst>
          </p:cNvPr>
          <p:cNvSpPr/>
          <p:nvPr/>
        </p:nvSpPr>
        <p:spPr>
          <a:xfrm>
            <a:off x="3280392" y="5433585"/>
            <a:ext cx="2076392" cy="10495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0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157246" cy="240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5F4F488-ADE9-4D6A-B0FD-B6B4874DD7B3}"/>
              </a:ext>
            </a:extLst>
          </p:cNvPr>
          <p:cNvSpPr/>
          <p:nvPr/>
        </p:nvSpPr>
        <p:spPr>
          <a:xfrm>
            <a:off x="7664101" y="4305135"/>
            <a:ext cx="2076392" cy="10495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26BF35-483A-479A-BE02-0BBAEF48F204}"/>
              </a:ext>
            </a:extLst>
          </p:cNvPr>
          <p:cNvSpPr/>
          <p:nvPr/>
        </p:nvSpPr>
        <p:spPr>
          <a:xfrm>
            <a:off x="1062414" y="907014"/>
            <a:ext cx="2076392" cy="10495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BD485D-56EC-4876-B90D-EC97307DCD9C}"/>
              </a:ext>
            </a:extLst>
          </p:cNvPr>
          <p:cNvSpPr/>
          <p:nvPr/>
        </p:nvSpPr>
        <p:spPr>
          <a:xfrm>
            <a:off x="3232496" y="893950"/>
            <a:ext cx="2076392" cy="10495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E3770FC-E18E-4555-921E-76F5AAC7DA4B}"/>
              </a:ext>
            </a:extLst>
          </p:cNvPr>
          <p:cNvSpPr/>
          <p:nvPr/>
        </p:nvSpPr>
        <p:spPr>
          <a:xfrm>
            <a:off x="5428704" y="893951"/>
            <a:ext cx="2076392" cy="10495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5728BD5-9C4D-4BE5-B415-A097F79C8F0F}"/>
              </a:ext>
            </a:extLst>
          </p:cNvPr>
          <p:cNvSpPr/>
          <p:nvPr/>
        </p:nvSpPr>
        <p:spPr>
          <a:xfrm>
            <a:off x="7624912" y="893950"/>
            <a:ext cx="2076392" cy="10495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DE99B6-9F61-4362-BA7B-7477C9FABAF9}"/>
              </a:ext>
            </a:extLst>
          </p:cNvPr>
          <p:cNvSpPr/>
          <p:nvPr/>
        </p:nvSpPr>
        <p:spPr>
          <a:xfrm>
            <a:off x="9821120" y="893950"/>
            <a:ext cx="2076392" cy="10495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EDA181A-0C51-485E-8542-E1B51301F390}"/>
              </a:ext>
            </a:extLst>
          </p:cNvPr>
          <p:cNvSpPr/>
          <p:nvPr/>
        </p:nvSpPr>
        <p:spPr>
          <a:xfrm>
            <a:off x="1049351" y="2035775"/>
            <a:ext cx="2076392" cy="10495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0CFC398-197B-4501-B673-97F3F63D94B5}"/>
              </a:ext>
            </a:extLst>
          </p:cNvPr>
          <p:cNvSpPr/>
          <p:nvPr/>
        </p:nvSpPr>
        <p:spPr>
          <a:xfrm>
            <a:off x="3245559" y="2035775"/>
            <a:ext cx="2076392" cy="10495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65EB122-D5AF-49CE-933A-A8566584B02D}"/>
              </a:ext>
            </a:extLst>
          </p:cNvPr>
          <p:cNvSpPr/>
          <p:nvPr/>
        </p:nvSpPr>
        <p:spPr>
          <a:xfrm>
            <a:off x="5441767" y="2035775"/>
            <a:ext cx="2076392" cy="10495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48C1355-4148-46FC-8972-5869C2B61CA8}"/>
              </a:ext>
            </a:extLst>
          </p:cNvPr>
          <p:cNvSpPr/>
          <p:nvPr/>
        </p:nvSpPr>
        <p:spPr>
          <a:xfrm>
            <a:off x="7637975" y="2035775"/>
            <a:ext cx="2076392" cy="10495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8BE507C-FB4A-4AC7-A9FF-D26DA9393FCE}"/>
              </a:ext>
            </a:extLst>
          </p:cNvPr>
          <p:cNvSpPr/>
          <p:nvPr/>
        </p:nvSpPr>
        <p:spPr>
          <a:xfrm>
            <a:off x="9834183" y="2035775"/>
            <a:ext cx="2076392" cy="10495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9A649D2-B1DA-47DE-A611-FAC93D116218}"/>
              </a:ext>
            </a:extLst>
          </p:cNvPr>
          <p:cNvSpPr/>
          <p:nvPr/>
        </p:nvSpPr>
        <p:spPr>
          <a:xfrm>
            <a:off x="1062414" y="3163311"/>
            <a:ext cx="2076392" cy="10495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E04FDF8-422E-4EB0-80F4-0F3AEBFD2A93}"/>
              </a:ext>
            </a:extLst>
          </p:cNvPr>
          <p:cNvSpPr/>
          <p:nvPr/>
        </p:nvSpPr>
        <p:spPr>
          <a:xfrm>
            <a:off x="3258622" y="3163311"/>
            <a:ext cx="2076392" cy="10495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890311A-7A66-4C77-8C21-CD28FEAD1086}"/>
              </a:ext>
            </a:extLst>
          </p:cNvPr>
          <p:cNvSpPr/>
          <p:nvPr/>
        </p:nvSpPr>
        <p:spPr>
          <a:xfrm>
            <a:off x="5454830" y="3163311"/>
            <a:ext cx="2076392" cy="10495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1EBCE8E7-C875-4CE1-A599-2745C7F4270D}"/>
              </a:ext>
            </a:extLst>
          </p:cNvPr>
          <p:cNvSpPr/>
          <p:nvPr/>
        </p:nvSpPr>
        <p:spPr>
          <a:xfrm>
            <a:off x="7651038" y="3163311"/>
            <a:ext cx="2076392" cy="10495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1584AB4-345F-4203-A702-834BFD4FB3E6}"/>
              </a:ext>
            </a:extLst>
          </p:cNvPr>
          <p:cNvSpPr/>
          <p:nvPr/>
        </p:nvSpPr>
        <p:spPr>
          <a:xfrm>
            <a:off x="9847246" y="3163311"/>
            <a:ext cx="2076392" cy="10495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DEAEC666-2EB3-4019-9185-CA14DD5C2E5C}"/>
              </a:ext>
            </a:extLst>
          </p:cNvPr>
          <p:cNvSpPr/>
          <p:nvPr/>
        </p:nvSpPr>
        <p:spPr>
          <a:xfrm>
            <a:off x="1075477" y="4305135"/>
            <a:ext cx="2076392" cy="10495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2530FF2-8AC3-4396-B240-B59DA39D26B6}"/>
              </a:ext>
            </a:extLst>
          </p:cNvPr>
          <p:cNvSpPr/>
          <p:nvPr/>
        </p:nvSpPr>
        <p:spPr>
          <a:xfrm>
            <a:off x="3271685" y="4305135"/>
            <a:ext cx="2076392" cy="10495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286FAB4F-DBB7-4013-8989-311B2484D81C}"/>
              </a:ext>
            </a:extLst>
          </p:cNvPr>
          <p:cNvSpPr/>
          <p:nvPr/>
        </p:nvSpPr>
        <p:spPr>
          <a:xfrm>
            <a:off x="5467893" y="4305135"/>
            <a:ext cx="2076392" cy="10495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7" name="Picture 54" descr="npo00001b">
            <a:extLst>
              <a:ext uri="{FF2B5EF4-FFF2-40B4-BE49-F238E27FC236}">
                <a16:creationId xmlns:a16="http://schemas.microsoft.com/office/drawing/2014/main" id="{7A58EF10-9D6C-491E-B506-CB80B11C4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2581" y="2263303"/>
            <a:ext cx="1509932" cy="64519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9B4B34F-C8AC-4A01-AF1B-4BFB47E0E3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318" y="2355153"/>
            <a:ext cx="1779620" cy="450837"/>
          </a:xfrm>
          <a:prstGeom prst="rect">
            <a:avLst/>
          </a:prstGeom>
        </p:spPr>
      </p:pic>
      <p:pic>
        <p:nvPicPr>
          <p:cNvPr id="79" name="Picture 8" descr="C:\Users\Veena Mohare\Desktop\1.jpg">
            <a:extLst>
              <a:ext uri="{FF2B5EF4-FFF2-40B4-BE49-F238E27FC236}">
                <a16:creationId xmlns:a16="http://schemas.microsoft.com/office/drawing/2014/main" id="{0B0CC7EE-BA60-437B-BF95-9A859BDC9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9659" y="4598757"/>
            <a:ext cx="1633277" cy="482985"/>
          </a:xfrm>
          <a:prstGeom prst="rect">
            <a:avLst/>
          </a:prstGeom>
          <a:noFill/>
        </p:spPr>
      </p:pic>
      <p:pic>
        <p:nvPicPr>
          <p:cNvPr id="81" name="Picture 7" descr="C:\Users\Veena Mohare\Desktop\download.png">
            <a:extLst>
              <a:ext uri="{FF2B5EF4-FFF2-40B4-BE49-F238E27FC236}">
                <a16:creationId xmlns:a16="http://schemas.microsoft.com/office/drawing/2014/main" id="{EC891323-44A7-4F1F-A61A-42E7CAE00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4174" y="2294167"/>
            <a:ext cx="1870327" cy="554898"/>
          </a:xfrm>
          <a:prstGeom prst="rect">
            <a:avLst/>
          </a:prstGeom>
          <a:noFill/>
        </p:spPr>
      </p:pic>
      <p:pic>
        <p:nvPicPr>
          <p:cNvPr id="89" name="Picture 1" descr="image001">
            <a:extLst>
              <a:ext uri="{FF2B5EF4-FFF2-40B4-BE49-F238E27FC236}">
                <a16:creationId xmlns:a16="http://schemas.microsoft.com/office/drawing/2014/main" id="{32719E29-628C-4452-A2ED-7F7958B5D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151088" y="2226388"/>
            <a:ext cx="1458721" cy="650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Picture 14" descr="_4_0DC86D440DC86AD8001D95AE65258099">
            <a:extLst>
              <a:ext uri="{FF2B5EF4-FFF2-40B4-BE49-F238E27FC236}">
                <a16:creationId xmlns:a16="http://schemas.microsoft.com/office/drawing/2014/main" id="{298596F2-0970-4908-B2C9-1981C4D61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807251" y="3504466"/>
            <a:ext cx="1783100" cy="41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47" descr="npo000017">
            <a:extLst>
              <a:ext uri="{FF2B5EF4-FFF2-40B4-BE49-F238E27FC236}">
                <a16:creationId xmlns:a16="http://schemas.microsoft.com/office/drawing/2014/main" id="{CD340A8B-35D6-4165-8D26-C238F6F40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27589" y="2358297"/>
            <a:ext cx="1113553" cy="42920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2CC81D-E73E-4533-BA42-9157A4E79A3C}"/>
              </a:ext>
            </a:extLst>
          </p:cNvPr>
          <p:cNvSpPr txBox="1"/>
          <p:nvPr/>
        </p:nvSpPr>
        <p:spPr>
          <a:xfrm>
            <a:off x="1700210" y="187685"/>
            <a:ext cx="99669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Barlow" panose="00000500000000000000" pitchFamily="50" charset="0"/>
              </a:rPr>
              <a:t>Our esteemed </a:t>
            </a:r>
            <a:r>
              <a:rPr lang="en-US" sz="3200" b="1" dirty="0" smtClean="0">
                <a:latin typeface="Barlow" panose="00000500000000000000" pitchFamily="50" charset="0"/>
              </a:rPr>
              <a:t>customers </a:t>
            </a:r>
            <a:r>
              <a:rPr lang="en-US" sz="3200" b="1" dirty="0">
                <a:latin typeface="Barlow" panose="00000500000000000000" pitchFamily="50" charset="0"/>
              </a:rPr>
              <a:t>&amp; growing…</a:t>
            </a:r>
          </a:p>
        </p:txBody>
      </p:sp>
      <p:sp>
        <p:nvSpPr>
          <p:cNvPr id="43" name="Rectangle: Rounded Corners 62">
            <a:extLst>
              <a:ext uri="{FF2B5EF4-FFF2-40B4-BE49-F238E27FC236}">
                <a16:creationId xmlns:a16="http://schemas.microsoft.com/office/drawing/2014/main" id="{05F4F488-ADE9-4D6A-B0FD-B6B4874DD7B3}"/>
              </a:ext>
            </a:extLst>
          </p:cNvPr>
          <p:cNvSpPr/>
          <p:nvPr/>
        </p:nvSpPr>
        <p:spPr>
          <a:xfrm>
            <a:off x="9867392" y="4274653"/>
            <a:ext cx="2076392" cy="10495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Rectangle: Rounded Corners 62">
            <a:extLst>
              <a:ext uri="{FF2B5EF4-FFF2-40B4-BE49-F238E27FC236}">
                <a16:creationId xmlns:a16="http://schemas.microsoft.com/office/drawing/2014/main" id="{05F4F488-ADE9-4D6A-B0FD-B6B4874DD7B3}"/>
              </a:ext>
            </a:extLst>
          </p:cNvPr>
          <p:cNvSpPr/>
          <p:nvPr/>
        </p:nvSpPr>
        <p:spPr>
          <a:xfrm>
            <a:off x="7672808" y="5433585"/>
            <a:ext cx="2076392" cy="10495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Rectangle: Rounded Corners 56">
            <a:extLst>
              <a:ext uri="{FF2B5EF4-FFF2-40B4-BE49-F238E27FC236}">
                <a16:creationId xmlns:a16="http://schemas.microsoft.com/office/drawing/2014/main" id="{DEAEC666-2EB3-4019-9185-CA14DD5C2E5C}"/>
              </a:ext>
            </a:extLst>
          </p:cNvPr>
          <p:cNvSpPr/>
          <p:nvPr/>
        </p:nvSpPr>
        <p:spPr>
          <a:xfrm>
            <a:off x="1084184" y="5433585"/>
            <a:ext cx="2076392" cy="1049518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922603" y="4565473"/>
            <a:ext cx="1995502" cy="496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102139" y="4558433"/>
            <a:ext cx="1985580" cy="57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Veena Mohare\Desktop\download (1)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218981" y="3489102"/>
            <a:ext cx="1774076" cy="352699"/>
          </a:xfrm>
          <a:prstGeom prst="rect">
            <a:avLst/>
          </a:prstGeom>
          <a:noFill/>
        </p:spPr>
      </p:pic>
      <p:pic>
        <p:nvPicPr>
          <p:cNvPr id="25603" name="Picture 3" descr="C:\Users\Veena Mohare\Desktop\download (3)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9935364" y="3461563"/>
            <a:ext cx="1918627" cy="470127"/>
          </a:xfrm>
          <a:prstGeom prst="rect">
            <a:avLst/>
          </a:prstGeom>
          <a:noFill/>
        </p:spPr>
      </p:pic>
      <p:pic>
        <p:nvPicPr>
          <p:cNvPr id="5" name="Picture 1" descr="image00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293426" y="4571212"/>
            <a:ext cx="1994913" cy="57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63" descr="File:Accenture-logo.pn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1318" y="5452866"/>
            <a:ext cx="1779620" cy="104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151" y="939834"/>
            <a:ext cx="1570362" cy="972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5076" y="986476"/>
            <a:ext cx="1543763" cy="892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4829" y="3326757"/>
            <a:ext cx="2001982" cy="718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1847" y="1053876"/>
            <a:ext cx="1786808" cy="7751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1964" y="1117780"/>
            <a:ext cx="2066924" cy="6066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978" y="1201783"/>
            <a:ext cx="1969146" cy="4421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3177" y="5473368"/>
            <a:ext cx="1706352" cy="9259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182" y="5620730"/>
            <a:ext cx="1996163" cy="7610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725941" y="4432494"/>
            <a:ext cx="1926586" cy="8482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760" y="5691482"/>
            <a:ext cx="1903239" cy="54561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804" y="5648438"/>
            <a:ext cx="2040444" cy="7551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57" y="3229938"/>
            <a:ext cx="2011839" cy="99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3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390"/>
            <a:ext cx="3148149" cy="23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A1112A32-AEF2-4ADF-A849-914FB0E83DFC}"/>
              </a:ext>
            </a:extLst>
          </p:cNvPr>
          <p:cNvSpPr/>
          <p:nvPr/>
        </p:nvSpPr>
        <p:spPr>
          <a:xfrm rot="5400000">
            <a:off x="2895150" y="793930"/>
            <a:ext cx="648000" cy="4320000"/>
          </a:xfrm>
          <a:custGeom>
            <a:avLst/>
            <a:gdLst>
              <a:gd name="connsiteX0" fmla="*/ 3 w 732308"/>
              <a:gd name="connsiteY0" fmla="*/ 694770 h 4632198"/>
              <a:gd name="connsiteX1" fmla="*/ 366156 w 732308"/>
              <a:gd name="connsiteY1" fmla="*/ 0 h 4632198"/>
              <a:gd name="connsiteX2" fmla="*/ 732308 w 732308"/>
              <a:gd name="connsiteY2" fmla="*/ 694770 h 4632198"/>
              <a:gd name="connsiteX3" fmla="*/ 732306 w 732308"/>
              <a:gd name="connsiteY3" fmla="*/ 694770 h 4632198"/>
              <a:gd name="connsiteX4" fmla="*/ 732306 w 732308"/>
              <a:gd name="connsiteY4" fmla="*/ 694770 h 4632198"/>
              <a:gd name="connsiteX5" fmla="*/ 0 w 732308"/>
              <a:gd name="connsiteY5" fmla="*/ 4632198 h 4632198"/>
              <a:gd name="connsiteX6" fmla="*/ 0 w 732308"/>
              <a:gd name="connsiteY6" fmla="*/ 694770 h 4632198"/>
              <a:gd name="connsiteX7" fmla="*/ 3 w 732308"/>
              <a:gd name="connsiteY7" fmla="*/ 694770 h 4632198"/>
              <a:gd name="connsiteX8" fmla="*/ 3 w 732308"/>
              <a:gd name="connsiteY8" fmla="*/ 694770 h 4632198"/>
              <a:gd name="connsiteX9" fmla="*/ 732306 w 732308"/>
              <a:gd name="connsiteY9" fmla="*/ 694770 h 4632198"/>
              <a:gd name="connsiteX10" fmla="*/ 732306 w 732308"/>
              <a:gd name="connsiteY10" fmla="*/ 4632198 h 463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2308" h="4632198">
                <a:moveTo>
                  <a:pt x="3" y="694770"/>
                </a:moveTo>
                <a:lnTo>
                  <a:pt x="366156" y="0"/>
                </a:lnTo>
                <a:lnTo>
                  <a:pt x="732308" y="694770"/>
                </a:lnTo>
                <a:lnTo>
                  <a:pt x="732306" y="694770"/>
                </a:lnTo>
                <a:lnTo>
                  <a:pt x="732306" y="694770"/>
                </a:lnTo>
                <a:close/>
                <a:moveTo>
                  <a:pt x="0" y="4632198"/>
                </a:moveTo>
                <a:lnTo>
                  <a:pt x="0" y="694770"/>
                </a:lnTo>
                <a:lnTo>
                  <a:pt x="3" y="694770"/>
                </a:lnTo>
                <a:lnTo>
                  <a:pt x="3" y="694770"/>
                </a:lnTo>
                <a:lnTo>
                  <a:pt x="732306" y="694770"/>
                </a:lnTo>
                <a:lnTo>
                  <a:pt x="732306" y="4632198"/>
                </a:lnTo>
                <a:close/>
              </a:path>
            </a:pathLst>
          </a:custGeom>
          <a:solidFill>
            <a:srgbClr val="009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FFE72738-DC7F-450F-AA21-35E61A9434FC}"/>
              </a:ext>
            </a:extLst>
          </p:cNvPr>
          <p:cNvSpPr/>
          <p:nvPr/>
        </p:nvSpPr>
        <p:spPr>
          <a:xfrm rot="5400000">
            <a:off x="2895150" y="1587964"/>
            <a:ext cx="648000" cy="4320000"/>
          </a:xfrm>
          <a:custGeom>
            <a:avLst/>
            <a:gdLst>
              <a:gd name="connsiteX0" fmla="*/ 3 w 732308"/>
              <a:gd name="connsiteY0" fmla="*/ 694770 h 4632198"/>
              <a:gd name="connsiteX1" fmla="*/ 366156 w 732308"/>
              <a:gd name="connsiteY1" fmla="*/ 0 h 4632198"/>
              <a:gd name="connsiteX2" fmla="*/ 732308 w 732308"/>
              <a:gd name="connsiteY2" fmla="*/ 694770 h 4632198"/>
              <a:gd name="connsiteX3" fmla="*/ 732306 w 732308"/>
              <a:gd name="connsiteY3" fmla="*/ 694770 h 4632198"/>
              <a:gd name="connsiteX4" fmla="*/ 732306 w 732308"/>
              <a:gd name="connsiteY4" fmla="*/ 694770 h 4632198"/>
              <a:gd name="connsiteX5" fmla="*/ 0 w 732308"/>
              <a:gd name="connsiteY5" fmla="*/ 4632198 h 4632198"/>
              <a:gd name="connsiteX6" fmla="*/ 0 w 732308"/>
              <a:gd name="connsiteY6" fmla="*/ 694770 h 4632198"/>
              <a:gd name="connsiteX7" fmla="*/ 3 w 732308"/>
              <a:gd name="connsiteY7" fmla="*/ 694770 h 4632198"/>
              <a:gd name="connsiteX8" fmla="*/ 3 w 732308"/>
              <a:gd name="connsiteY8" fmla="*/ 694770 h 4632198"/>
              <a:gd name="connsiteX9" fmla="*/ 732306 w 732308"/>
              <a:gd name="connsiteY9" fmla="*/ 694770 h 4632198"/>
              <a:gd name="connsiteX10" fmla="*/ 732306 w 732308"/>
              <a:gd name="connsiteY10" fmla="*/ 4632198 h 463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2308" h="4632198">
                <a:moveTo>
                  <a:pt x="3" y="694770"/>
                </a:moveTo>
                <a:lnTo>
                  <a:pt x="366156" y="0"/>
                </a:lnTo>
                <a:lnTo>
                  <a:pt x="732308" y="694770"/>
                </a:lnTo>
                <a:lnTo>
                  <a:pt x="732306" y="694770"/>
                </a:lnTo>
                <a:lnTo>
                  <a:pt x="732306" y="694770"/>
                </a:lnTo>
                <a:close/>
                <a:moveTo>
                  <a:pt x="0" y="4632198"/>
                </a:moveTo>
                <a:lnTo>
                  <a:pt x="0" y="694770"/>
                </a:lnTo>
                <a:lnTo>
                  <a:pt x="3" y="694770"/>
                </a:lnTo>
                <a:lnTo>
                  <a:pt x="3" y="694770"/>
                </a:lnTo>
                <a:lnTo>
                  <a:pt x="732306" y="694770"/>
                </a:lnTo>
                <a:lnTo>
                  <a:pt x="732306" y="4632198"/>
                </a:lnTo>
                <a:close/>
              </a:path>
            </a:pathLst>
          </a:custGeom>
          <a:solidFill>
            <a:srgbClr val="EFA0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281E20DA-6DEE-453F-899F-AF05B4DCDC61}"/>
              </a:ext>
            </a:extLst>
          </p:cNvPr>
          <p:cNvSpPr/>
          <p:nvPr/>
        </p:nvSpPr>
        <p:spPr>
          <a:xfrm rot="5400000">
            <a:off x="2895150" y="2403264"/>
            <a:ext cx="648000" cy="4320000"/>
          </a:xfrm>
          <a:custGeom>
            <a:avLst/>
            <a:gdLst>
              <a:gd name="connsiteX0" fmla="*/ 3 w 732308"/>
              <a:gd name="connsiteY0" fmla="*/ 694770 h 4632198"/>
              <a:gd name="connsiteX1" fmla="*/ 366156 w 732308"/>
              <a:gd name="connsiteY1" fmla="*/ 0 h 4632198"/>
              <a:gd name="connsiteX2" fmla="*/ 732308 w 732308"/>
              <a:gd name="connsiteY2" fmla="*/ 694770 h 4632198"/>
              <a:gd name="connsiteX3" fmla="*/ 732306 w 732308"/>
              <a:gd name="connsiteY3" fmla="*/ 694770 h 4632198"/>
              <a:gd name="connsiteX4" fmla="*/ 732306 w 732308"/>
              <a:gd name="connsiteY4" fmla="*/ 694770 h 4632198"/>
              <a:gd name="connsiteX5" fmla="*/ 0 w 732308"/>
              <a:gd name="connsiteY5" fmla="*/ 4632198 h 4632198"/>
              <a:gd name="connsiteX6" fmla="*/ 0 w 732308"/>
              <a:gd name="connsiteY6" fmla="*/ 694770 h 4632198"/>
              <a:gd name="connsiteX7" fmla="*/ 3 w 732308"/>
              <a:gd name="connsiteY7" fmla="*/ 694770 h 4632198"/>
              <a:gd name="connsiteX8" fmla="*/ 3 w 732308"/>
              <a:gd name="connsiteY8" fmla="*/ 694770 h 4632198"/>
              <a:gd name="connsiteX9" fmla="*/ 732306 w 732308"/>
              <a:gd name="connsiteY9" fmla="*/ 694770 h 4632198"/>
              <a:gd name="connsiteX10" fmla="*/ 732306 w 732308"/>
              <a:gd name="connsiteY10" fmla="*/ 4632198 h 463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2308" h="4632198">
                <a:moveTo>
                  <a:pt x="3" y="694770"/>
                </a:moveTo>
                <a:lnTo>
                  <a:pt x="366156" y="0"/>
                </a:lnTo>
                <a:lnTo>
                  <a:pt x="732308" y="694770"/>
                </a:lnTo>
                <a:lnTo>
                  <a:pt x="732306" y="694770"/>
                </a:lnTo>
                <a:lnTo>
                  <a:pt x="732306" y="694770"/>
                </a:lnTo>
                <a:close/>
                <a:moveTo>
                  <a:pt x="0" y="4632198"/>
                </a:moveTo>
                <a:lnTo>
                  <a:pt x="0" y="694770"/>
                </a:lnTo>
                <a:lnTo>
                  <a:pt x="3" y="694770"/>
                </a:lnTo>
                <a:lnTo>
                  <a:pt x="3" y="694770"/>
                </a:lnTo>
                <a:lnTo>
                  <a:pt x="732306" y="694770"/>
                </a:lnTo>
                <a:lnTo>
                  <a:pt x="732306" y="4632198"/>
                </a:lnTo>
                <a:close/>
              </a:path>
            </a:pathLst>
          </a:custGeom>
          <a:solidFill>
            <a:srgbClr val="F47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F9CF37B-757D-4C5B-B792-E2785E0B2F4A}"/>
              </a:ext>
            </a:extLst>
          </p:cNvPr>
          <p:cNvSpPr/>
          <p:nvPr/>
        </p:nvSpPr>
        <p:spPr>
          <a:xfrm rot="5400000">
            <a:off x="2895150" y="3218566"/>
            <a:ext cx="648000" cy="4320000"/>
          </a:xfrm>
          <a:custGeom>
            <a:avLst/>
            <a:gdLst>
              <a:gd name="connsiteX0" fmla="*/ 3 w 732308"/>
              <a:gd name="connsiteY0" fmla="*/ 694770 h 4632198"/>
              <a:gd name="connsiteX1" fmla="*/ 366156 w 732308"/>
              <a:gd name="connsiteY1" fmla="*/ 0 h 4632198"/>
              <a:gd name="connsiteX2" fmla="*/ 732308 w 732308"/>
              <a:gd name="connsiteY2" fmla="*/ 694770 h 4632198"/>
              <a:gd name="connsiteX3" fmla="*/ 732306 w 732308"/>
              <a:gd name="connsiteY3" fmla="*/ 694770 h 4632198"/>
              <a:gd name="connsiteX4" fmla="*/ 732306 w 732308"/>
              <a:gd name="connsiteY4" fmla="*/ 694770 h 4632198"/>
              <a:gd name="connsiteX5" fmla="*/ 0 w 732308"/>
              <a:gd name="connsiteY5" fmla="*/ 4632198 h 4632198"/>
              <a:gd name="connsiteX6" fmla="*/ 0 w 732308"/>
              <a:gd name="connsiteY6" fmla="*/ 694770 h 4632198"/>
              <a:gd name="connsiteX7" fmla="*/ 3 w 732308"/>
              <a:gd name="connsiteY7" fmla="*/ 694770 h 4632198"/>
              <a:gd name="connsiteX8" fmla="*/ 3 w 732308"/>
              <a:gd name="connsiteY8" fmla="*/ 694770 h 4632198"/>
              <a:gd name="connsiteX9" fmla="*/ 732306 w 732308"/>
              <a:gd name="connsiteY9" fmla="*/ 694770 h 4632198"/>
              <a:gd name="connsiteX10" fmla="*/ 732306 w 732308"/>
              <a:gd name="connsiteY10" fmla="*/ 4632198 h 463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2308" h="4632198">
                <a:moveTo>
                  <a:pt x="3" y="694770"/>
                </a:moveTo>
                <a:lnTo>
                  <a:pt x="366156" y="0"/>
                </a:lnTo>
                <a:lnTo>
                  <a:pt x="732308" y="694770"/>
                </a:lnTo>
                <a:lnTo>
                  <a:pt x="732306" y="694770"/>
                </a:lnTo>
                <a:lnTo>
                  <a:pt x="732306" y="694770"/>
                </a:lnTo>
                <a:close/>
                <a:moveTo>
                  <a:pt x="0" y="4632198"/>
                </a:moveTo>
                <a:lnTo>
                  <a:pt x="0" y="694770"/>
                </a:lnTo>
                <a:lnTo>
                  <a:pt x="3" y="694770"/>
                </a:lnTo>
                <a:lnTo>
                  <a:pt x="3" y="694770"/>
                </a:lnTo>
                <a:lnTo>
                  <a:pt x="732306" y="694770"/>
                </a:lnTo>
                <a:lnTo>
                  <a:pt x="732306" y="4632198"/>
                </a:lnTo>
                <a:close/>
              </a:path>
            </a:pathLst>
          </a:custGeom>
          <a:solidFill>
            <a:srgbClr val="7EA5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8E166A4-8621-4277-BF42-A5B9449F90E8}"/>
              </a:ext>
            </a:extLst>
          </p:cNvPr>
          <p:cNvSpPr txBox="1"/>
          <p:nvPr/>
        </p:nvSpPr>
        <p:spPr>
          <a:xfrm>
            <a:off x="1120196" y="2721947"/>
            <a:ext cx="3975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en-US" sz="2400" b="1" dirty="0">
                <a:solidFill>
                  <a:schemeClr val="bg1"/>
                </a:solidFill>
                <a:latin typeface="Barlow" panose="020B0604020202020204" charset="0"/>
                <a:cs typeface="Barlow" panose="020B0604020202020204" charset="0"/>
              </a:rPr>
              <a:t>Assembly (Mech / Elec)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DD88369-BD2A-40E8-BD71-E7D7D8CEC2A7}"/>
              </a:ext>
            </a:extLst>
          </p:cNvPr>
          <p:cNvSpPr txBox="1"/>
          <p:nvPr/>
        </p:nvSpPr>
        <p:spPr>
          <a:xfrm>
            <a:off x="1120195" y="3514842"/>
            <a:ext cx="38554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en-US" sz="2400" b="1" dirty="0">
                <a:solidFill>
                  <a:schemeClr val="bg1"/>
                </a:solidFill>
                <a:latin typeface="Barlow" panose="020B0604020202020204" charset="0"/>
                <a:cs typeface="Barlow" panose="020B0604020202020204" charset="0"/>
              </a:rPr>
              <a:t>Packing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FB62D6-36CC-472C-9B29-ED00F1E7F30E}"/>
              </a:ext>
            </a:extLst>
          </p:cNvPr>
          <p:cNvSpPr txBox="1"/>
          <p:nvPr/>
        </p:nvSpPr>
        <p:spPr>
          <a:xfrm>
            <a:off x="1120195" y="4329003"/>
            <a:ext cx="41971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en-US" sz="2400" b="1" dirty="0">
                <a:solidFill>
                  <a:schemeClr val="bg1"/>
                </a:solidFill>
                <a:latin typeface="Barlow" panose="020B0604020202020204" charset="0"/>
                <a:cs typeface="Barlow" panose="020B0604020202020204" charset="0"/>
              </a:rPr>
              <a:t>Design &amp; Engineering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8733075-C9D5-4889-9622-0F94FED90000}"/>
              </a:ext>
            </a:extLst>
          </p:cNvPr>
          <p:cNvSpPr txBox="1"/>
          <p:nvPr/>
        </p:nvSpPr>
        <p:spPr>
          <a:xfrm>
            <a:off x="1120196" y="5143164"/>
            <a:ext cx="3975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en-US" sz="2400" b="1" dirty="0">
                <a:solidFill>
                  <a:schemeClr val="bg1"/>
                </a:solidFill>
                <a:latin typeface="Barlow" panose="020B0604020202020204" charset="0"/>
                <a:cs typeface="Barlow" panose="020B0604020202020204" charset="0"/>
              </a:rPr>
              <a:t>ERP System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455C579-6057-410D-B348-BC46C0C2F04F}"/>
              </a:ext>
            </a:extLst>
          </p:cNvPr>
          <p:cNvSpPr txBox="1"/>
          <p:nvPr/>
        </p:nvSpPr>
        <p:spPr>
          <a:xfrm>
            <a:off x="5519418" y="990946"/>
            <a:ext cx="64156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0" dirty="0" smtClean="0">
                <a:latin typeface="Barlow" panose="020B0604020202020204" charset="0"/>
                <a:cs typeface="Barlow" panose="020B0604020202020204" charset="0"/>
              </a:rPr>
              <a:t>Stamping</a:t>
            </a:r>
            <a:r>
              <a:rPr lang="en-US" sz="2000" dirty="0" smtClean="0">
                <a:latin typeface="Barlow" panose="020B0604020202020204" charset="0"/>
                <a:cs typeface="Barlow" panose="020B0604020202020204" charset="0"/>
              </a:rPr>
              <a:t>, Press Tool Design &amp; Fabrication,3D- </a:t>
            </a:r>
            <a:r>
              <a:rPr lang="en-US" sz="2000" b="0" dirty="0">
                <a:latin typeface="Barlow" panose="020B0604020202020204" charset="0"/>
                <a:cs typeface="Barlow" panose="020B0604020202020204" charset="0"/>
              </a:rPr>
              <a:t>Printing, Laser </a:t>
            </a:r>
            <a:r>
              <a:rPr lang="en-US" sz="2000" b="0" dirty="0" smtClean="0">
                <a:latin typeface="Barlow" panose="020B0604020202020204" charset="0"/>
                <a:cs typeface="Barlow" panose="020B0604020202020204" charset="0"/>
              </a:rPr>
              <a:t>Cutting</a:t>
            </a:r>
            <a:r>
              <a:rPr lang="en-US" sz="2000" dirty="0" smtClean="0">
                <a:latin typeface="Barlow" panose="020B0604020202020204" charset="0"/>
                <a:cs typeface="Barlow" panose="020B0604020202020204" charset="0"/>
              </a:rPr>
              <a:t>,</a:t>
            </a:r>
            <a:r>
              <a:rPr lang="en-US" sz="2000" b="0" dirty="0" smtClean="0">
                <a:latin typeface="Barlow" panose="020B0604020202020204" charset="0"/>
                <a:cs typeface="Barlow" panose="020B0604020202020204" charset="0"/>
              </a:rPr>
              <a:t> Punching, Bending, Welding, Machining.</a:t>
            </a:r>
            <a:endParaRPr lang="en-US" sz="2000" b="0" dirty="0">
              <a:latin typeface="Barlow" panose="020B0604020202020204" charset="0"/>
              <a:cs typeface="Barlow" panose="020B060402020202020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2DE5AE2-5A1D-4D09-824F-01837C058910}"/>
              </a:ext>
            </a:extLst>
          </p:cNvPr>
          <p:cNvSpPr txBox="1"/>
          <p:nvPr/>
        </p:nvSpPr>
        <p:spPr>
          <a:xfrm>
            <a:off x="5519419" y="1957884"/>
            <a:ext cx="64156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0" dirty="0" smtClean="0">
                <a:latin typeface="Barlow" panose="020B0604020202020204" charset="0"/>
                <a:cs typeface="Barlow" panose="020B0604020202020204" charset="0"/>
              </a:rPr>
              <a:t>Painting, </a:t>
            </a:r>
            <a:r>
              <a:rPr lang="en-US" sz="2000" b="0" dirty="0">
                <a:latin typeface="Barlow" panose="020B0604020202020204" charset="0"/>
                <a:cs typeface="Barlow" panose="020B0604020202020204" charset="0"/>
              </a:rPr>
              <a:t>Powder </a:t>
            </a:r>
            <a:r>
              <a:rPr lang="en-US" sz="2000" b="0" dirty="0" smtClean="0">
                <a:latin typeface="Barlow" panose="020B0604020202020204" charset="0"/>
                <a:cs typeface="Barlow" panose="020B0604020202020204" charset="0"/>
              </a:rPr>
              <a:t>Coating, Screen Printing.</a:t>
            </a:r>
            <a:endParaRPr lang="en-US" sz="2000" b="0" dirty="0">
              <a:latin typeface="Barlow" panose="020B0604020202020204" charset="0"/>
              <a:cs typeface="Barlow" panose="020B060402020202020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C8C40A7-1D7F-4D5F-8F06-B6350106334C}"/>
              </a:ext>
            </a:extLst>
          </p:cNvPr>
          <p:cNvSpPr txBox="1"/>
          <p:nvPr/>
        </p:nvSpPr>
        <p:spPr>
          <a:xfrm>
            <a:off x="5504849" y="2608312"/>
            <a:ext cx="67148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latin typeface="Barlow" panose="020B0604020202020204" charset="0"/>
                <a:cs typeface="Barlow" panose="020B0604020202020204" charset="0"/>
              </a:rPr>
              <a:t>Clinch Nut/Standoff </a:t>
            </a:r>
            <a:r>
              <a:rPr lang="en-US" sz="2000" b="0" dirty="0" smtClean="0">
                <a:latin typeface="Barlow" panose="020B0604020202020204" charset="0"/>
                <a:cs typeface="Barlow" panose="020B0604020202020204" charset="0"/>
              </a:rPr>
              <a:t>Insertion, Riveting, Electro-Mechanical Assembly, </a:t>
            </a:r>
            <a:r>
              <a:rPr lang="en-US" sz="2000" b="0" dirty="0">
                <a:latin typeface="Barlow" panose="020B0604020202020204" charset="0"/>
                <a:cs typeface="Barlow" panose="020B0604020202020204" charset="0"/>
              </a:rPr>
              <a:t>TOX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9646772-88F5-43ED-A7FA-2D9015CE942A}"/>
              </a:ext>
            </a:extLst>
          </p:cNvPr>
          <p:cNvSpPr txBox="1"/>
          <p:nvPr/>
        </p:nvSpPr>
        <p:spPr>
          <a:xfrm>
            <a:off x="5519418" y="3524012"/>
            <a:ext cx="64156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0" dirty="0" smtClean="0">
                <a:latin typeface="Barlow" panose="020B0604020202020204" charset="0"/>
                <a:cs typeface="Barlow" panose="020B0604020202020204" charset="0"/>
              </a:rPr>
              <a:t>Palletization</a:t>
            </a:r>
            <a:r>
              <a:rPr lang="en-US" sz="2000" dirty="0" smtClean="0">
                <a:latin typeface="Barlow" panose="020B0604020202020204" charset="0"/>
                <a:cs typeface="Barlow" panose="020B0604020202020204" charset="0"/>
              </a:rPr>
              <a:t>,</a:t>
            </a:r>
            <a:r>
              <a:rPr lang="en-US" sz="2000" b="0" dirty="0" smtClean="0">
                <a:latin typeface="Barlow" panose="020B0604020202020204" charset="0"/>
                <a:cs typeface="Barlow" panose="020B0604020202020204" charset="0"/>
              </a:rPr>
              <a:t> Shrink Wrap, </a:t>
            </a:r>
            <a:r>
              <a:rPr lang="en-US" sz="2000" b="0" dirty="0">
                <a:latin typeface="Barlow" panose="020B0604020202020204" charset="0"/>
                <a:cs typeface="Barlow" panose="020B0604020202020204" charset="0"/>
              </a:rPr>
              <a:t>Sea-worthy </a:t>
            </a:r>
            <a:r>
              <a:rPr lang="en-US" sz="2000" b="0" dirty="0" smtClean="0">
                <a:latin typeface="Barlow" panose="020B0604020202020204" charset="0"/>
                <a:cs typeface="Barlow" panose="020B0604020202020204" charset="0"/>
              </a:rPr>
              <a:t>Packing.  </a:t>
            </a:r>
            <a:endParaRPr lang="en-US" sz="2000" b="0" dirty="0">
              <a:latin typeface="Barlow" panose="020B0604020202020204" charset="0"/>
              <a:cs typeface="Barlow" panose="020B060402020202020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63F0799-3696-4B8B-AFE1-603DC5E3FBEA}"/>
              </a:ext>
            </a:extLst>
          </p:cNvPr>
          <p:cNvSpPr txBox="1"/>
          <p:nvPr/>
        </p:nvSpPr>
        <p:spPr>
          <a:xfrm>
            <a:off x="5519419" y="4077754"/>
            <a:ext cx="64156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IN" sz="2000" dirty="0" smtClean="0">
                <a:latin typeface="Barlow" panose="020B0604020202020204" charset="0"/>
                <a:cs typeface="Barlow" panose="020B0604020202020204" charset="0"/>
              </a:rPr>
              <a:t>Design for Additive </a:t>
            </a:r>
            <a:r>
              <a:rPr lang="en-IN" sz="2000" dirty="0">
                <a:latin typeface="Barlow" panose="020B0604020202020204" charset="0"/>
                <a:cs typeface="Barlow" panose="020B0604020202020204" charset="0"/>
              </a:rPr>
              <a:t>Manufacturing </a:t>
            </a:r>
            <a:r>
              <a:rPr lang="en-IN" sz="2000" dirty="0" smtClean="0">
                <a:latin typeface="Barlow" panose="020B0604020202020204" charset="0"/>
                <a:cs typeface="Barlow" panose="020B0604020202020204" charset="0"/>
              </a:rPr>
              <a:t>(DFAM), </a:t>
            </a:r>
            <a:r>
              <a:rPr lang="en-US" sz="2000" b="0" dirty="0">
                <a:latin typeface="Barlow" panose="020B0604020202020204" charset="0"/>
                <a:cs typeface="Barlow" panose="020B0604020202020204" charset="0"/>
              </a:rPr>
              <a:t>Design &amp; Development, Design </a:t>
            </a:r>
            <a:r>
              <a:rPr lang="en-US" sz="2000" b="0" dirty="0" smtClean="0">
                <a:latin typeface="Barlow" panose="020B0604020202020204" charset="0"/>
                <a:cs typeface="Barlow" panose="020B0604020202020204" charset="0"/>
              </a:rPr>
              <a:t>Tools -  </a:t>
            </a:r>
            <a:r>
              <a:rPr lang="en-US" sz="2000" b="0" dirty="0">
                <a:latin typeface="Barlow" panose="020B0604020202020204" charset="0"/>
                <a:cs typeface="Barlow" panose="020B0604020202020204" charset="0"/>
              </a:rPr>
              <a:t>Solid </a:t>
            </a:r>
            <a:r>
              <a:rPr lang="en-US" sz="2000" b="0" dirty="0" smtClean="0">
                <a:latin typeface="Barlow" panose="020B0604020202020204" charset="0"/>
                <a:cs typeface="Barlow" panose="020B0604020202020204" charset="0"/>
              </a:rPr>
              <a:t>Works, CREO,CATIA</a:t>
            </a:r>
            <a:r>
              <a:rPr lang="en-US" sz="2000" dirty="0">
                <a:latin typeface="Barlow" panose="020B0604020202020204" charset="0"/>
                <a:cs typeface="Barlow" panose="020B0604020202020204" charset="0"/>
              </a:rPr>
              <a:t>,</a:t>
            </a:r>
            <a:r>
              <a:rPr lang="en-US" sz="2000" b="0" dirty="0" smtClean="0">
                <a:latin typeface="Barlow" panose="020B0604020202020204" charset="0"/>
                <a:cs typeface="Barlow" panose="020B0604020202020204" charset="0"/>
              </a:rPr>
              <a:t> </a:t>
            </a:r>
            <a:r>
              <a:rPr lang="en-US" sz="2000" b="0" dirty="0">
                <a:latin typeface="Barlow" panose="020B0604020202020204" charset="0"/>
                <a:cs typeface="Barlow" panose="020B0604020202020204" charset="0"/>
              </a:rPr>
              <a:t>AutoCAD, </a:t>
            </a:r>
            <a:r>
              <a:rPr lang="en-US" sz="2000" b="0" dirty="0" err="1">
                <a:latin typeface="Barlow" panose="020B0604020202020204" charset="0"/>
                <a:cs typeface="Barlow" panose="020B0604020202020204" charset="0"/>
              </a:rPr>
              <a:t>Visi</a:t>
            </a:r>
            <a:r>
              <a:rPr lang="en-US" sz="2000" b="0" dirty="0">
                <a:latin typeface="Barlow" panose="020B0604020202020204" charset="0"/>
                <a:cs typeface="Barlow" panose="020B0604020202020204" charset="0"/>
              </a:rPr>
              <a:t> &amp; </a:t>
            </a:r>
            <a:r>
              <a:rPr lang="en-US" sz="2000" b="0" dirty="0" smtClean="0">
                <a:latin typeface="Barlow" panose="020B0604020202020204" charset="0"/>
                <a:cs typeface="Barlow" panose="020B0604020202020204" charset="0"/>
              </a:rPr>
              <a:t>Siemens-NX.</a:t>
            </a:r>
            <a:endParaRPr lang="en-US" sz="2000" b="0" dirty="0">
              <a:latin typeface="Barlow" panose="020B0604020202020204" charset="0"/>
              <a:cs typeface="Barlow" panose="020B060402020202020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BE04F20-3C8F-4C2B-810C-602596A7B11F}"/>
              </a:ext>
            </a:extLst>
          </p:cNvPr>
          <p:cNvSpPr txBox="1"/>
          <p:nvPr/>
        </p:nvSpPr>
        <p:spPr>
          <a:xfrm>
            <a:off x="5519418" y="5223974"/>
            <a:ext cx="64156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b="0" dirty="0">
                <a:latin typeface="Barlow" panose="020B0604020202020204" charset="0"/>
                <a:cs typeface="Barlow" panose="020B0604020202020204" charset="0"/>
              </a:rPr>
              <a:t>SAP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82472" y="151937"/>
            <a:ext cx="48514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  <a:effectLst/>
                <a:latin typeface="Barlow" panose="020B0604020202020204" charset="0"/>
              </a:rPr>
              <a:t>Our Core </a:t>
            </a:r>
            <a:r>
              <a:rPr lang="en-US" dirty="0">
                <a:solidFill>
                  <a:schemeClr val="tx1"/>
                </a:solidFill>
                <a:effectLst/>
                <a:latin typeface="Barlow" panose="020B0604020202020204" charset="0"/>
              </a:rPr>
              <a:t>Competencies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E4E653B-8793-4355-8DE9-BEC3A0CD78EC}"/>
              </a:ext>
            </a:extLst>
          </p:cNvPr>
          <p:cNvSpPr/>
          <p:nvPr/>
        </p:nvSpPr>
        <p:spPr>
          <a:xfrm rot="5400000">
            <a:off x="2898162" y="-815404"/>
            <a:ext cx="648000" cy="4320000"/>
          </a:xfrm>
          <a:custGeom>
            <a:avLst/>
            <a:gdLst>
              <a:gd name="connsiteX0" fmla="*/ 3 w 732308"/>
              <a:gd name="connsiteY0" fmla="*/ 694770 h 4632198"/>
              <a:gd name="connsiteX1" fmla="*/ 366156 w 732308"/>
              <a:gd name="connsiteY1" fmla="*/ 0 h 4632198"/>
              <a:gd name="connsiteX2" fmla="*/ 732308 w 732308"/>
              <a:gd name="connsiteY2" fmla="*/ 694770 h 4632198"/>
              <a:gd name="connsiteX3" fmla="*/ 732306 w 732308"/>
              <a:gd name="connsiteY3" fmla="*/ 694770 h 4632198"/>
              <a:gd name="connsiteX4" fmla="*/ 732306 w 732308"/>
              <a:gd name="connsiteY4" fmla="*/ 694770 h 4632198"/>
              <a:gd name="connsiteX5" fmla="*/ 0 w 732308"/>
              <a:gd name="connsiteY5" fmla="*/ 4632198 h 4632198"/>
              <a:gd name="connsiteX6" fmla="*/ 0 w 732308"/>
              <a:gd name="connsiteY6" fmla="*/ 694770 h 4632198"/>
              <a:gd name="connsiteX7" fmla="*/ 3 w 732308"/>
              <a:gd name="connsiteY7" fmla="*/ 694770 h 4632198"/>
              <a:gd name="connsiteX8" fmla="*/ 3 w 732308"/>
              <a:gd name="connsiteY8" fmla="*/ 694770 h 4632198"/>
              <a:gd name="connsiteX9" fmla="*/ 732306 w 732308"/>
              <a:gd name="connsiteY9" fmla="*/ 694770 h 4632198"/>
              <a:gd name="connsiteX10" fmla="*/ 732306 w 732308"/>
              <a:gd name="connsiteY10" fmla="*/ 4632198 h 463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2308" h="4632198">
                <a:moveTo>
                  <a:pt x="3" y="694770"/>
                </a:moveTo>
                <a:lnTo>
                  <a:pt x="366156" y="0"/>
                </a:lnTo>
                <a:lnTo>
                  <a:pt x="732308" y="694770"/>
                </a:lnTo>
                <a:lnTo>
                  <a:pt x="732306" y="694770"/>
                </a:lnTo>
                <a:lnTo>
                  <a:pt x="732306" y="694770"/>
                </a:lnTo>
                <a:close/>
                <a:moveTo>
                  <a:pt x="0" y="4632198"/>
                </a:moveTo>
                <a:lnTo>
                  <a:pt x="0" y="694770"/>
                </a:lnTo>
                <a:lnTo>
                  <a:pt x="3" y="694770"/>
                </a:lnTo>
                <a:lnTo>
                  <a:pt x="3" y="694770"/>
                </a:lnTo>
                <a:lnTo>
                  <a:pt x="732306" y="694770"/>
                </a:lnTo>
                <a:lnTo>
                  <a:pt x="732306" y="4632198"/>
                </a:lnTo>
                <a:close/>
              </a:path>
            </a:pathLst>
          </a:custGeom>
          <a:solidFill>
            <a:srgbClr val="1D61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C475D20-C2B1-4278-9D20-BB9C182272D0}"/>
              </a:ext>
            </a:extLst>
          </p:cNvPr>
          <p:cNvSpPr/>
          <p:nvPr/>
        </p:nvSpPr>
        <p:spPr>
          <a:xfrm rot="5400000">
            <a:off x="2898162" y="-104"/>
            <a:ext cx="648000" cy="4320000"/>
          </a:xfrm>
          <a:custGeom>
            <a:avLst/>
            <a:gdLst>
              <a:gd name="connsiteX0" fmla="*/ 3 w 732308"/>
              <a:gd name="connsiteY0" fmla="*/ 694770 h 4632198"/>
              <a:gd name="connsiteX1" fmla="*/ 366156 w 732308"/>
              <a:gd name="connsiteY1" fmla="*/ 0 h 4632198"/>
              <a:gd name="connsiteX2" fmla="*/ 732308 w 732308"/>
              <a:gd name="connsiteY2" fmla="*/ 694770 h 4632198"/>
              <a:gd name="connsiteX3" fmla="*/ 732306 w 732308"/>
              <a:gd name="connsiteY3" fmla="*/ 694770 h 4632198"/>
              <a:gd name="connsiteX4" fmla="*/ 732306 w 732308"/>
              <a:gd name="connsiteY4" fmla="*/ 694770 h 4632198"/>
              <a:gd name="connsiteX5" fmla="*/ 0 w 732308"/>
              <a:gd name="connsiteY5" fmla="*/ 4632198 h 4632198"/>
              <a:gd name="connsiteX6" fmla="*/ 0 w 732308"/>
              <a:gd name="connsiteY6" fmla="*/ 694770 h 4632198"/>
              <a:gd name="connsiteX7" fmla="*/ 3 w 732308"/>
              <a:gd name="connsiteY7" fmla="*/ 694770 h 4632198"/>
              <a:gd name="connsiteX8" fmla="*/ 3 w 732308"/>
              <a:gd name="connsiteY8" fmla="*/ 694770 h 4632198"/>
              <a:gd name="connsiteX9" fmla="*/ 732306 w 732308"/>
              <a:gd name="connsiteY9" fmla="*/ 694770 h 4632198"/>
              <a:gd name="connsiteX10" fmla="*/ 732306 w 732308"/>
              <a:gd name="connsiteY10" fmla="*/ 4632198 h 463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2308" h="4632198">
                <a:moveTo>
                  <a:pt x="3" y="694770"/>
                </a:moveTo>
                <a:lnTo>
                  <a:pt x="366156" y="0"/>
                </a:lnTo>
                <a:lnTo>
                  <a:pt x="732308" y="694770"/>
                </a:lnTo>
                <a:lnTo>
                  <a:pt x="732306" y="694770"/>
                </a:lnTo>
                <a:lnTo>
                  <a:pt x="732306" y="694770"/>
                </a:lnTo>
                <a:close/>
                <a:moveTo>
                  <a:pt x="0" y="4632198"/>
                </a:moveTo>
                <a:lnTo>
                  <a:pt x="0" y="694770"/>
                </a:lnTo>
                <a:lnTo>
                  <a:pt x="3" y="694770"/>
                </a:lnTo>
                <a:lnTo>
                  <a:pt x="3" y="694770"/>
                </a:lnTo>
                <a:lnTo>
                  <a:pt x="732306" y="694770"/>
                </a:lnTo>
                <a:lnTo>
                  <a:pt x="732306" y="4632198"/>
                </a:lnTo>
                <a:close/>
              </a:path>
            </a:pathLst>
          </a:custGeom>
          <a:solidFill>
            <a:srgbClr val="CA3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A1D421-2046-42C1-9537-33031AAF1F21}"/>
              </a:ext>
            </a:extLst>
          </p:cNvPr>
          <p:cNvSpPr txBox="1"/>
          <p:nvPr/>
        </p:nvSpPr>
        <p:spPr>
          <a:xfrm>
            <a:off x="1120196" y="1114891"/>
            <a:ext cx="3975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en-US" sz="2400" b="1" dirty="0">
                <a:solidFill>
                  <a:schemeClr val="bg1"/>
                </a:solidFill>
                <a:latin typeface="Barlow" panose="020B0604020202020204" charset="0"/>
                <a:cs typeface="Barlow" panose="020B0604020202020204" charset="0"/>
              </a:rPr>
              <a:t>Manufacturing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8ABCF2A-88A8-4FDE-B168-F13B7B4DA82A}"/>
              </a:ext>
            </a:extLst>
          </p:cNvPr>
          <p:cNvSpPr txBox="1"/>
          <p:nvPr/>
        </p:nvSpPr>
        <p:spPr>
          <a:xfrm>
            <a:off x="1120196" y="1929052"/>
            <a:ext cx="41971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en-US" sz="2400" b="1" dirty="0">
                <a:solidFill>
                  <a:schemeClr val="bg1"/>
                </a:solidFill>
                <a:latin typeface="Barlow" panose="020B0604020202020204" charset="0"/>
                <a:cs typeface="Barlow" panose="020B0604020202020204" charset="0"/>
              </a:rPr>
              <a:t>Surface Treatment</a:t>
            </a:r>
          </a:p>
        </p:txBody>
      </p:sp>
      <p:sp>
        <p:nvSpPr>
          <p:cNvPr id="24" name="Freeform: Shape 37">
            <a:extLst>
              <a:ext uri="{FF2B5EF4-FFF2-40B4-BE49-F238E27FC236}">
                <a16:creationId xmlns:a16="http://schemas.microsoft.com/office/drawing/2014/main" id="{0F9CF37B-757D-4C5B-B792-E2785E0B2F4A}"/>
              </a:ext>
            </a:extLst>
          </p:cNvPr>
          <p:cNvSpPr/>
          <p:nvPr/>
        </p:nvSpPr>
        <p:spPr>
          <a:xfrm rot="5400000">
            <a:off x="2909006" y="4019221"/>
            <a:ext cx="648000" cy="4320000"/>
          </a:xfrm>
          <a:custGeom>
            <a:avLst/>
            <a:gdLst>
              <a:gd name="connsiteX0" fmla="*/ 3 w 732308"/>
              <a:gd name="connsiteY0" fmla="*/ 694770 h 4632198"/>
              <a:gd name="connsiteX1" fmla="*/ 366156 w 732308"/>
              <a:gd name="connsiteY1" fmla="*/ 0 h 4632198"/>
              <a:gd name="connsiteX2" fmla="*/ 732308 w 732308"/>
              <a:gd name="connsiteY2" fmla="*/ 694770 h 4632198"/>
              <a:gd name="connsiteX3" fmla="*/ 732306 w 732308"/>
              <a:gd name="connsiteY3" fmla="*/ 694770 h 4632198"/>
              <a:gd name="connsiteX4" fmla="*/ 732306 w 732308"/>
              <a:gd name="connsiteY4" fmla="*/ 694770 h 4632198"/>
              <a:gd name="connsiteX5" fmla="*/ 0 w 732308"/>
              <a:gd name="connsiteY5" fmla="*/ 4632198 h 4632198"/>
              <a:gd name="connsiteX6" fmla="*/ 0 w 732308"/>
              <a:gd name="connsiteY6" fmla="*/ 694770 h 4632198"/>
              <a:gd name="connsiteX7" fmla="*/ 3 w 732308"/>
              <a:gd name="connsiteY7" fmla="*/ 694770 h 4632198"/>
              <a:gd name="connsiteX8" fmla="*/ 3 w 732308"/>
              <a:gd name="connsiteY8" fmla="*/ 694770 h 4632198"/>
              <a:gd name="connsiteX9" fmla="*/ 732306 w 732308"/>
              <a:gd name="connsiteY9" fmla="*/ 694770 h 4632198"/>
              <a:gd name="connsiteX10" fmla="*/ 732306 w 732308"/>
              <a:gd name="connsiteY10" fmla="*/ 4632198 h 463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2308" h="4632198">
                <a:moveTo>
                  <a:pt x="3" y="694770"/>
                </a:moveTo>
                <a:lnTo>
                  <a:pt x="366156" y="0"/>
                </a:lnTo>
                <a:lnTo>
                  <a:pt x="732308" y="694770"/>
                </a:lnTo>
                <a:lnTo>
                  <a:pt x="732306" y="694770"/>
                </a:lnTo>
                <a:lnTo>
                  <a:pt x="732306" y="694770"/>
                </a:lnTo>
                <a:close/>
                <a:moveTo>
                  <a:pt x="0" y="4632198"/>
                </a:moveTo>
                <a:lnTo>
                  <a:pt x="0" y="694770"/>
                </a:lnTo>
                <a:lnTo>
                  <a:pt x="3" y="694770"/>
                </a:lnTo>
                <a:lnTo>
                  <a:pt x="3" y="694770"/>
                </a:lnTo>
                <a:lnTo>
                  <a:pt x="732306" y="694770"/>
                </a:lnTo>
                <a:lnTo>
                  <a:pt x="732306" y="4632198"/>
                </a:lnTo>
                <a:close/>
              </a:path>
            </a:pathLst>
          </a:custGeom>
          <a:solidFill>
            <a:srgbClr val="CC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8733075-C9D5-4889-9622-0F94FED90000}"/>
              </a:ext>
            </a:extLst>
          </p:cNvPr>
          <p:cNvSpPr txBox="1"/>
          <p:nvPr/>
        </p:nvSpPr>
        <p:spPr>
          <a:xfrm>
            <a:off x="1134052" y="5943819"/>
            <a:ext cx="39754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Barlow" panose="020B0604020202020204" charset="0"/>
                <a:cs typeface="Barlow" panose="020B0604020202020204" charset="0"/>
              </a:rPr>
              <a:t>APQP/PPAP System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BE04F20-3C8F-4C2B-810C-602596A7B11F}"/>
              </a:ext>
            </a:extLst>
          </p:cNvPr>
          <p:cNvSpPr txBox="1"/>
          <p:nvPr/>
        </p:nvSpPr>
        <p:spPr>
          <a:xfrm>
            <a:off x="5530966" y="5809420"/>
            <a:ext cx="66517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 dirty="0" err="1">
                <a:latin typeface="Barlow" panose="020B0604020202020204" charset="0"/>
                <a:cs typeface="Barlow" panose="020B0604020202020204" charset="0"/>
              </a:rPr>
              <a:t>SoftExpert</a:t>
            </a:r>
            <a:r>
              <a:rPr lang="en-US" sz="2000" dirty="0">
                <a:latin typeface="Barlow" panose="020B0604020202020204" charset="0"/>
                <a:cs typeface="Barlow" panose="020B0604020202020204" charset="0"/>
              </a:rPr>
              <a:t> Enterprise Quality Management + Project </a:t>
            </a:r>
            <a:r>
              <a:rPr lang="en-US" sz="2000" dirty="0" smtClean="0">
                <a:latin typeface="Barlow" panose="020B0604020202020204" charset="0"/>
                <a:cs typeface="Barlow" panose="020B0604020202020204" charset="0"/>
              </a:rPr>
              <a:t>Management  (under </a:t>
            </a:r>
            <a:r>
              <a:rPr lang="en-US" sz="2000" dirty="0">
                <a:latin typeface="Barlow" panose="020B0604020202020204" charset="0"/>
                <a:cs typeface="Barlow" panose="020B0604020202020204" charset="0"/>
              </a:rPr>
              <a:t>implementation)</a:t>
            </a:r>
            <a:endParaRPr lang="en-US" sz="2000" b="0" dirty="0">
              <a:latin typeface="Barlow" panose="020B0604020202020204" charset="0"/>
              <a:cs typeface="Barl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7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8149" cy="23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24B5CB-DCDD-47D2-BF02-72DE59C35BFE}"/>
              </a:ext>
            </a:extLst>
          </p:cNvPr>
          <p:cNvSpPr txBox="1"/>
          <p:nvPr/>
        </p:nvSpPr>
        <p:spPr>
          <a:xfrm>
            <a:off x="3834041" y="236464"/>
            <a:ext cx="42943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Barlow" panose="00000500000000000000" pitchFamily="50" charset="0"/>
              </a:rPr>
              <a:t>Infrastructure – India  </a:t>
            </a:r>
            <a:endParaRPr lang="en-US" sz="3200" b="1" dirty="0">
              <a:latin typeface="Barlow" panose="00000500000000000000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E4AC4C1-2A55-4847-A70D-A105C61F4491}"/>
              </a:ext>
            </a:extLst>
          </p:cNvPr>
          <p:cNvSpPr txBox="1"/>
          <p:nvPr/>
        </p:nvSpPr>
        <p:spPr>
          <a:xfrm>
            <a:off x="399643" y="4798794"/>
            <a:ext cx="2364377" cy="397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i="1" dirty="0" smtClean="0">
                <a:solidFill>
                  <a:schemeClr val="bg1"/>
                </a:solidFill>
                <a:latin typeface="Barlow" panose="00000500000000000000" pitchFamily="50" charset="0"/>
              </a:rPr>
              <a:t>3D-Printer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32463" y="2066147"/>
            <a:ext cx="3830081" cy="3172065"/>
            <a:chOff x="8474143" y="1162594"/>
            <a:chExt cx="3495187" cy="2584256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6276481-41B4-456B-A2D9-EFB022B40C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476409" y="1162594"/>
              <a:ext cx="3484178" cy="2584256"/>
            </a:xfrm>
            <a:prstGeom prst="rect">
              <a:avLst/>
            </a:prstGeom>
            <a:solidFill>
              <a:srgbClr val="005890"/>
            </a:solidFill>
            <a:ln w="12700">
              <a:solidFill>
                <a:srgbClr val="005890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54278F8-0099-4180-B6B3-880C4BDF6606}"/>
                </a:ext>
              </a:extLst>
            </p:cNvPr>
            <p:cNvSpPr/>
            <p:nvPr/>
          </p:nvSpPr>
          <p:spPr>
            <a:xfrm>
              <a:off x="8474143" y="3261696"/>
              <a:ext cx="3495187" cy="482782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B22F61C-5589-42D8-9D59-D64E6AC71DD5}"/>
                </a:ext>
              </a:extLst>
            </p:cNvPr>
            <p:cNvSpPr txBox="1"/>
            <p:nvPr/>
          </p:nvSpPr>
          <p:spPr>
            <a:xfrm>
              <a:off x="8738833" y="3327636"/>
              <a:ext cx="3123383" cy="3259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i="1" dirty="0" smtClean="0">
                  <a:solidFill>
                    <a:schemeClr val="bg1"/>
                  </a:solidFill>
                  <a:latin typeface="Barlow" charset="0"/>
                </a:rPr>
                <a:t>Laser Cutting (4mX2m)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247969" y="2069708"/>
            <a:ext cx="3822111" cy="3139924"/>
            <a:chOff x="836023" y="3958046"/>
            <a:chExt cx="3604968" cy="2609361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D9E858F6-03E2-4DD7-B65C-4A8AC8CCD3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6023" y="3958046"/>
              <a:ext cx="3604968" cy="2609361"/>
            </a:xfrm>
            <a:prstGeom prst="rect">
              <a:avLst/>
            </a:prstGeom>
            <a:solidFill>
              <a:srgbClr val="005890"/>
            </a:solidFill>
            <a:ln w="12700">
              <a:solidFill>
                <a:srgbClr val="005890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448DCA1-FDA4-4214-BE70-8F3B93C13D71}"/>
                </a:ext>
              </a:extLst>
            </p:cNvPr>
            <p:cNvSpPr/>
            <p:nvPr/>
          </p:nvSpPr>
          <p:spPr>
            <a:xfrm>
              <a:off x="837364" y="6099016"/>
              <a:ext cx="3591305" cy="468391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9B17EE1-B408-4ABB-AD58-73A17CAC6538}"/>
                </a:ext>
              </a:extLst>
            </p:cNvPr>
            <p:cNvSpPr txBox="1"/>
            <p:nvPr/>
          </p:nvSpPr>
          <p:spPr>
            <a:xfrm>
              <a:off x="1102074" y="6178487"/>
              <a:ext cx="3301955" cy="3341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i="1" dirty="0" smtClean="0">
                  <a:solidFill>
                    <a:schemeClr val="bg1"/>
                  </a:solidFill>
                  <a:latin typeface="Barlow" panose="00000500000000000000" pitchFamily="50" charset="0"/>
                </a:rPr>
                <a:t>CNC Turret Punch Presses</a:t>
              </a:r>
              <a:endParaRPr lang="en-GB" sz="2000" b="1" i="1" dirty="0">
                <a:solidFill>
                  <a:schemeClr val="bg1"/>
                </a:solidFill>
                <a:latin typeface="Barlow" panose="00000500000000000000" pitchFamily="50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42080" y="2066148"/>
            <a:ext cx="4025461" cy="3142685"/>
            <a:chOff x="4558937" y="1188720"/>
            <a:chExt cx="3801292" cy="2555758"/>
          </a:xfrm>
        </p:grpSpPr>
        <p:pic>
          <p:nvPicPr>
            <p:cNvPr id="19" name="Picture 18" descr="C:\Users\Sanjeev\AppData\Local\Microsoft\Windows\Temporary Internet Files\Content.Word\New Picture.png">
              <a:extLst>
                <a:ext uri="{FF2B5EF4-FFF2-40B4-BE49-F238E27FC236}">
                  <a16:creationId xmlns:a16="http://schemas.microsoft.com/office/drawing/2014/main" id="{B15130BB-3D6A-4533-A124-9717D7735024}"/>
                </a:ext>
              </a:extLst>
            </p:cNvPr>
            <p:cNvPicPr/>
            <p:nvPr/>
          </p:nvPicPr>
          <p:blipFill rotWithShape="1">
            <a:blip r:embed="rId5" cstate="email"/>
            <a:srcRect/>
            <a:stretch/>
          </p:blipFill>
          <p:spPr bwMode="auto">
            <a:xfrm>
              <a:off x="4558938" y="1188720"/>
              <a:ext cx="3801291" cy="2555757"/>
            </a:xfrm>
            <a:prstGeom prst="rect">
              <a:avLst/>
            </a:prstGeom>
            <a:solidFill>
              <a:srgbClr val="005890"/>
            </a:solidFill>
            <a:ln w="12700">
              <a:solidFill>
                <a:srgbClr val="005890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5160597-C294-454F-B476-AFFCEF626D7D}"/>
                </a:ext>
              </a:extLst>
            </p:cNvPr>
            <p:cNvSpPr/>
            <p:nvPr/>
          </p:nvSpPr>
          <p:spPr>
            <a:xfrm>
              <a:off x="4558937" y="3280318"/>
              <a:ext cx="3801292" cy="464160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E4AC4C1-2A55-4847-A70D-A105C61F4491}"/>
                </a:ext>
              </a:extLst>
            </p:cNvPr>
            <p:cNvSpPr txBox="1"/>
            <p:nvPr/>
          </p:nvSpPr>
          <p:spPr>
            <a:xfrm>
              <a:off x="4743049" y="3340610"/>
              <a:ext cx="3500342" cy="3253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i="1" dirty="0" smtClean="0">
                  <a:solidFill>
                    <a:schemeClr val="bg1"/>
                  </a:solidFill>
                  <a:latin typeface="Barlow" panose="00000500000000000000" pitchFamily="50" charset="0"/>
                </a:rPr>
                <a:t>CNC Press Brakes (3m)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536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8149" cy="23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24B5CB-DCDD-47D2-BF02-72DE59C35BFE}"/>
              </a:ext>
            </a:extLst>
          </p:cNvPr>
          <p:cNvSpPr txBox="1"/>
          <p:nvPr/>
        </p:nvSpPr>
        <p:spPr>
          <a:xfrm>
            <a:off x="4026723" y="274016"/>
            <a:ext cx="4424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Barlow" panose="00000500000000000000" pitchFamily="50" charset="0"/>
              </a:rPr>
              <a:t>Infrastructure – India </a:t>
            </a:r>
            <a:endParaRPr lang="en-US" sz="3200" b="1" dirty="0">
              <a:latin typeface="Barlow" panose="00000500000000000000" pitchFamily="50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8005344" y="1885699"/>
            <a:ext cx="4029223" cy="2987169"/>
            <a:chOff x="4532807" y="3944983"/>
            <a:chExt cx="3819576" cy="262563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5875" y="3944983"/>
              <a:ext cx="3806508" cy="262563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604156B-7682-4699-8D74-0144ED5A5886}"/>
                </a:ext>
              </a:extLst>
            </p:cNvPr>
            <p:cNvSpPr/>
            <p:nvPr/>
          </p:nvSpPr>
          <p:spPr>
            <a:xfrm>
              <a:off x="4572000" y="6071563"/>
              <a:ext cx="3749040" cy="482782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2F5298-AD6F-4A96-ADB5-BB1911445805}"/>
                </a:ext>
              </a:extLst>
            </p:cNvPr>
            <p:cNvSpPr txBox="1"/>
            <p:nvPr/>
          </p:nvSpPr>
          <p:spPr>
            <a:xfrm>
              <a:off x="4532807" y="6117813"/>
              <a:ext cx="3814781" cy="4067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i="1" dirty="0" smtClean="0">
                  <a:solidFill>
                    <a:schemeClr val="bg1"/>
                  </a:solidFill>
                  <a:latin typeface="Barlow" panose="00000500000000000000" pitchFamily="50" charset="0"/>
                </a:rPr>
                <a:t>Welding (TIG/ MIG/ Resistance)</a:t>
              </a:r>
              <a:endParaRPr lang="en-GB" sz="2000" b="1" i="1" dirty="0">
                <a:solidFill>
                  <a:schemeClr val="bg1"/>
                </a:solidFill>
                <a:latin typeface="Barlow" panose="00000500000000000000" pitchFamily="50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22301" y="1911825"/>
            <a:ext cx="4033543" cy="2904217"/>
            <a:chOff x="8464730" y="3958046"/>
            <a:chExt cx="3504600" cy="2622425"/>
          </a:xfrm>
        </p:grpSpPr>
        <p:pic>
          <p:nvPicPr>
            <p:cNvPr id="32" name="Picture 31" descr="C:\Users\Sanjeev\AppData\Local\Microsoft\Windows\Temporary Internet Files\Content.Word\New Picture.png"/>
            <p:cNvPicPr/>
            <p:nvPr/>
          </p:nvPicPr>
          <p:blipFill rotWithShape="1">
            <a:blip r:embed="rId4" cstate="email"/>
            <a:srcRect/>
            <a:stretch/>
          </p:blipFill>
          <p:spPr bwMode="auto">
            <a:xfrm>
              <a:off x="8464730" y="3958046"/>
              <a:ext cx="3500847" cy="2599510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F5985E6-024F-4984-9252-92DBAF7071E1}"/>
                </a:ext>
              </a:extLst>
            </p:cNvPr>
            <p:cNvSpPr/>
            <p:nvPr/>
          </p:nvSpPr>
          <p:spPr>
            <a:xfrm>
              <a:off x="8474143" y="6102715"/>
              <a:ext cx="3495187" cy="477756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1A94AD7-7F7D-4FFB-8830-1A5E2261ACC4}"/>
                </a:ext>
              </a:extLst>
            </p:cNvPr>
            <p:cNvSpPr txBox="1"/>
            <p:nvPr/>
          </p:nvSpPr>
          <p:spPr>
            <a:xfrm>
              <a:off x="8831303" y="6138141"/>
              <a:ext cx="2916957" cy="4067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i="1" dirty="0" smtClean="0">
                  <a:solidFill>
                    <a:schemeClr val="bg1"/>
                  </a:solidFill>
                  <a:latin typeface="Barlow" panose="00000500000000000000" pitchFamily="50" charset="0"/>
                </a:rPr>
                <a:t>Mechanical Assembly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611189" y="1332412"/>
            <a:ext cx="3270434" cy="4950514"/>
            <a:chOff x="8421211" y="1188719"/>
            <a:chExt cx="3584555" cy="53066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23389" y="1188719"/>
              <a:ext cx="3582377" cy="5306674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448DCA1-FDA4-4214-BE70-8F3B93C13D71}"/>
                </a:ext>
              </a:extLst>
            </p:cNvPr>
            <p:cNvSpPr/>
            <p:nvPr/>
          </p:nvSpPr>
          <p:spPr>
            <a:xfrm>
              <a:off x="8421211" y="5957276"/>
              <a:ext cx="3571365" cy="538117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9B17EE1-B408-4ABB-AD58-73A17CAC6538}"/>
                </a:ext>
              </a:extLst>
            </p:cNvPr>
            <p:cNvSpPr txBox="1"/>
            <p:nvPr/>
          </p:nvSpPr>
          <p:spPr>
            <a:xfrm>
              <a:off x="8931244" y="5999885"/>
              <a:ext cx="2709255" cy="4350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i="1" dirty="0">
                  <a:solidFill>
                    <a:schemeClr val="bg1"/>
                  </a:solidFill>
                  <a:latin typeface="Barlow" panose="00000500000000000000" pitchFamily="50" charset="0"/>
                </a:rPr>
                <a:t>Polishing M</a:t>
              </a:r>
              <a:r>
                <a:rPr lang="en-GB" sz="2000" b="1" i="1" dirty="0" smtClean="0">
                  <a:solidFill>
                    <a:schemeClr val="bg1"/>
                  </a:solidFill>
                  <a:latin typeface="Barlow" panose="00000500000000000000" pitchFamily="50" charset="0"/>
                </a:rPr>
                <a:t>achine</a:t>
              </a:r>
              <a:endParaRPr lang="en-GB" sz="2000" b="1" i="1" dirty="0">
                <a:solidFill>
                  <a:schemeClr val="bg1"/>
                </a:solidFill>
                <a:latin typeface="Barlow" panose="00000500000000000000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84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8149" cy="23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24B5CB-DCDD-47D2-BF02-72DE59C35BFE}"/>
              </a:ext>
            </a:extLst>
          </p:cNvPr>
          <p:cNvSpPr txBox="1"/>
          <p:nvPr/>
        </p:nvSpPr>
        <p:spPr>
          <a:xfrm>
            <a:off x="4359522" y="163139"/>
            <a:ext cx="42943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Barlow" panose="00000500000000000000" pitchFamily="50" charset="0"/>
              </a:rPr>
              <a:t>Infrastructure - India</a:t>
            </a:r>
            <a:endParaRPr lang="en-US" sz="3200" b="1" dirty="0">
              <a:latin typeface="Barlow" panose="00000500000000000000" pitchFamily="50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709613" y="1062848"/>
            <a:ext cx="3742069" cy="2686192"/>
            <a:chOff x="4301356" y="875211"/>
            <a:chExt cx="3819608" cy="2791670"/>
          </a:xfrm>
        </p:grpSpPr>
        <p:pic>
          <p:nvPicPr>
            <p:cNvPr id="33794" name="Picture 2" descr="C:\Users\Veena Mohare\Desktop\02 reduce image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5208" y="875211"/>
              <a:ext cx="3810092" cy="27823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5160597-C294-454F-B476-AFFCEF626D7D}"/>
                </a:ext>
              </a:extLst>
            </p:cNvPr>
            <p:cNvSpPr/>
            <p:nvPr/>
          </p:nvSpPr>
          <p:spPr>
            <a:xfrm>
              <a:off x="4301356" y="3160065"/>
              <a:ext cx="3819608" cy="506816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i="1">
                <a:latin typeface="Barlow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F63C94-C8E3-4B47-AED7-501EFA15E7E3}"/>
                </a:ext>
              </a:extLst>
            </p:cNvPr>
            <p:cNvSpPr txBox="1"/>
            <p:nvPr/>
          </p:nvSpPr>
          <p:spPr>
            <a:xfrm>
              <a:off x="4379211" y="3197674"/>
              <a:ext cx="3715072" cy="4158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i="1" dirty="0">
                  <a:solidFill>
                    <a:schemeClr val="bg1"/>
                  </a:solidFill>
                  <a:latin typeface="Barlow" charset="0"/>
                </a:rPr>
                <a:t>CNC Gasket </a:t>
              </a:r>
              <a:r>
                <a:rPr lang="en-GB" sz="2000" b="1" i="1" dirty="0" smtClean="0">
                  <a:solidFill>
                    <a:schemeClr val="bg1"/>
                  </a:solidFill>
                  <a:latin typeface="Barlow" charset="0"/>
                </a:rPr>
                <a:t>Dozing </a:t>
              </a:r>
              <a:r>
                <a:rPr lang="en-GB" sz="2000" b="1" i="1" dirty="0">
                  <a:solidFill>
                    <a:schemeClr val="bg1"/>
                  </a:solidFill>
                  <a:latin typeface="Barlow" charset="0"/>
                </a:rPr>
                <a:t>Machine</a:t>
              </a:r>
              <a:endParaRPr lang="en-GB" sz="2000" b="1" i="1" dirty="0" smtClean="0">
                <a:solidFill>
                  <a:schemeClr val="bg1"/>
                </a:solidFill>
                <a:latin typeface="Barlow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14927" y="1072473"/>
            <a:ext cx="3709555" cy="2673292"/>
            <a:chOff x="364816" y="845383"/>
            <a:chExt cx="3776111" cy="2790943"/>
          </a:xfrm>
        </p:grpSpPr>
        <p:pic>
          <p:nvPicPr>
            <p:cNvPr id="24" name="Picture 16" descr="_MG_5401.jpg"/>
            <p:cNvPicPr>
              <a:picLocks noChangeAspect="1"/>
            </p:cNvPicPr>
            <p:nvPr/>
          </p:nvPicPr>
          <p:blipFill rotWithShape="1">
            <a:blip r:embed="rId4" cstate="email"/>
            <a:srcRect/>
            <a:stretch/>
          </p:blipFill>
          <p:spPr bwMode="auto">
            <a:xfrm>
              <a:off x="385775" y="845383"/>
              <a:ext cx="3755152" cy="276932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AE23B24-6A3C-49C4-B430-A6800D294EDB}"/>
                </a:ext>
              </a:extLst>
            </p:cNvPr>
            <p:cNvSpPr/>
            <p:nvPr/>
          </p:nvSpPr>
          <p:spPr>
            <a:xfrm>
              <a:off x="364816" y="3119825"/>
              <a:ext cx="3775166" cy="516501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>
                <a:latin typeface="Barlow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4AC4C1-2A55-4847-A70D-A105C61F4491}"/>
                </a:ext>
              </a:extLst>
            </p:cNvPr>
            <p:cNvSpPr txBox="1"/>
            <p:nvPr/>
          </p:nvSpPr>
          <p:spPr>
            <a:xfrm>
              <a:off x="933930" y="3164824"/>
              <a:ext cx="2743940" cy="42376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i="1" dirty="0" smtClean="0">
                  <a:solidFill>
                    <a:schemeClr val="bg1"/>
                  </a:solidFill>
                  <a:latin typeface="Barlow" charset="0"/>
                </a:rPr>
                <a:t>Powder Coating 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702628" y="3918858"/>
            <a:ext cx="3749040" cy="2730272"/>
            <a:chOff x="4336867" y="3866606"/>
            <a:chExt cx="3788230" cy="279558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6867" y="3866606"/>
              <a:ext cx="3788230" cy="277912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4278F8-0099-4180-B6B3-880C4BDF6606}"/>
                </a:ext>
              </a:extLst>
            </p:cNvPr>
            <p:cNvSpPr/>
            <p:nvPr/>
          </p:nvSpPr>
          <p:spPr>
            <a:xfrm>
              <a:off x="4336869" y="6157913"/>
              <a:ext cx="3788228" cy="504279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>
                <a:latin typeface="Barlow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541832" y="1030712"/>
            <a:ext cx="3609187" cy="2731391"/>
            <a:chOff x="8269941" y="842963"/>
            <a:chExt cx="3779189" cy="2827228"/>
          </a:xfrm>
        </p:grpSpPr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2463" y="842963"/>
              <a:ext cx="3776667" cy="28003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54278F8-0099-4180-B6B3-880C4BDF6606}"/>
                </a:ext>
              </a:extLst>
            </p:cNvPr>
            <p:cNvSpPr/>
            <p:nvPr/>
          </p:nvSpPr>
          <p:spPr>
            <a:xfrm>
              <a:off x="8269941" y="3173506"/>
              <a:ext cx="3775237" cy="496685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441472" y="3217110"/>
              <a:ext cx="33718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i="1" dirty="0" err="1" smtClean="0">
                  <a:solidFill>
                    <a:schemeClr val="bg1"/>
                  </a:solidFill>
                  <a:latin typeface="Barlow" charset="0"/>
                </a:rPr>
                <a:t>Busbar</a:t>
              </a:r>
              <a:endParaRPr lang="en-GB" sz="2000" b="1" i="1" dirty="0" smtClean="0">
                <a:solidFill>
                  <a:schemeClr val="bg1"/>
                </a:solidFill>
                <a:latin typeface="Barlow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551457" y="3958046"/>
            <a:ext cx="3607877" cy="2696255"/>
            <a:chOff x="8281852" y="3899647"/>
            <a:chExt cx="3757107" cy="2754654"/>
          </a:xfrm>
        </p:grpSpPr>
        <p:pic>
          <p:nvPicPr>
            <p:cNvPr id="6" name="Picture 3" descr="F:\High Resolution Pictures\IMG_0983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3389" y="3899647"/>
              <a:ext cx="3738281" cy="27393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54278F8-0099-4180-B6B3-880C4BDF6606}"/>
                </a:ext>
              </a:extLst>
            </p:cNvPr>
            <p:cNvSpPr/>
            <p:nvPr/>
          </p:nvSpPr>
          <p:spPr>
            <a:xfrm>
              <a:off x="8281852" y="6145306"/>
              <a:ext cx="3757107" cy="508995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98541" y="6197941"/>
              <a:ext cx="3458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i="1" dirty="0" smtClean="0">
                  <a:solidFill>
                    <a:schemeClr val="bg1"/>
                  </a:solidFill>
                  <a:latin typeface="Barlow" charset="0"/>
                </a:rPr>
                <a:t>Tool  Room &amp; Machine Shop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935517" y="3914692"/>
            <a:ext cx="3709398" cy="2726860"/>
            <a:chOff x="378822" y="3840578"/>
            <a:chExt cx="3762104" cy="283164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22" y="3840578"/>
              <a:ext cx="3761975" cy="28214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54278F8-0099-4180-B6B3-880C4BDF6606}"/>
                </a:ext>
              </a:extLst>
            </p:cNvPr>
            <p:cNvSpPr/>
            <p:nvPr/>
          </p:nvSpPr>
          <p:spPr>
            <a:xfrm>
              <a:off x="378823" y="6144452"/>
              <a:ext cx="3762103" cy="527766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014913" y="6201726"/>
            <a:ext cx="3121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chemeClr val="bg1"/>
                </a:solidFill>
                <a:latin typeface="Barlow" charset="0"/>
              </a:rPr>
              <a:t>Wire EDM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71641" y="6184491"/>
            <a:ext cx="2500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i="1" dirty="0" smtClean="0">
                <a:solidFill>
                  <a:schemeClr val="bg1"/>
                </a:solidFill>
                <a:latin typeface="Barlow" charset="0"/>
              </a:rPr>
              <a:t>Shrink Wrap Machine</a:t>
            </a:r>
          </a:p>
        </p:txBody>
      </p:sp>
    </p:spTree>
    <p:extLst>
      <p:ext uri="{BB962C8B-B14F-4D97-AF65-F5344CB8AC3E}">
        <p14:creationId xmlns:p14="http://schemas.microsoft.com/office/powerpoint/2010/main" val="418544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8149" cy="23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24B5CB-DCDD-47D2-BF02-72DE59C35BFE}"/>
              </a:ext>
            </a:extLst>
          </p:cNvPr>
          <p:cNvSpPr txBox="1"/>
          <p:nvPr/>
        </p:nvSpPr>
        <p:spPr>
          <a:xfrm>
            <a:off x="3861758" y="462146"/>
            <a:ext cx="42943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Barlow" panose="00000500000000000000" pitchFamily="50" charset="0"/>
              </a:rPr>
              <a:t>Infrastructure - India</a:t>
            </a:r>
            <a:endParaRPr lang="en-US" sz="3200" b="1" dirty="0">
              <a:latin typeface="Barlow" panose="00000500000000000000" pitchFamily="50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28600" y="2100262"/>
            <a:ext cx="3112638" cy="3142133"/>
            <a:chOff x="425768" y="1048323"/>
            <a:chExt cx="3402508" cy="2773183"/>
          </a:xfrm>
        </p:grpSpPr>
        <p:pic>
          <p:nvPicPr>
            <p:cNvPr id="33" name="Picture 2" descr="3D printing machine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25768" y="1048323"/>
              <a:ext cx="3401649" cy="2772012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AE23B24-6A3C-49C4-B430-A6800D294EDB}"/>
                </a:ext>
              </a:extLst>
            </p:cNvPr>
            <p:cNvSpPr/>
            <p:nvPr/>
          </p:nvSpPr>
          <p:spPr>
            <a:xfrm>
              <a:off x="436791" y="3384275"/>
              <a:ext cx="3391485" cy="437231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427747" y="1814511"/>
            <a:ext cx="2581167" cy="3457575"/>
            <a:chOff x="3428972" y="1814511"/>
            <a:chExt cx="2581167" cy="345757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38532" y="1814511"/>
              <a:ext cx="2555393" cy="3420000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5160597-C294-454F-B476-AFFCEF626D7D}"/>
                </a:ext>
              </a:extLst>
            </p:cNvPr>
            <p:cNvSpPr/>
            <p:nvPr/>
          </p:nvSpPr>
          <p:spPr>
            <a:xfrm>
              <a:off x="3428972" y="4772025"/>
              <a:ext cx="2581167" cy="500061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i="1">
                <a:latin typeface="Barlow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F63C94-C8E3-4B47-AED7-501EFA15E7E3}"/>
                </a:ext>
              </a:extLst>
            </p:cNvPr>
            <p:cNvSpPr txBox="1"/>
            <p:nvPr/>
          </p:nvSpPr>
          <p:spPr>
            <a:xfrm>
              <a:off x="3552355" y="4786315"/>
              <a:ext cx="231980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i="1" dirty="0" smtClean="0">
                  <a:solidFill>
                    <a:schemeClr val="bg1"/>
                  </a:solidFill>
                  <a:latin typeface="Barlow" charset="0"/>
                </a:rPr>
                <a:t>Shot </a:t>
              </a:r>
              <a:r>
                <a:rPr lang="en-GB" sz="2000" b="1" i="1" dirty="0" err="1" smtClean="0">
                  <a:solidFill>
                    <a:schemeClr val="bg1"/>
                  </a:solidFill>
                  <a:latin typeface="Barlow" charset="0"/>
                </a:rPr>
                <a:t>Peening</a:t>
              </a:r>
              <a:endParaRPr lang="en-GB" sz="2000" b="1" i="1" dirty="0" smtClean="0">
                <a:solidFill>
                  <a:schemeClr val="bg1"/>
                </a:solidFill>
                <a:latin typeface="Barlow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CE4AC4C1-2A55-4847-A70D-A105C61F4491}"/>
              </a:ext>
            </a:extLst>
          </p:cNvPr>
          <p:cNvSpPr txBox="1"/>
          <p:nvPr/>
        </p:nvSpPr>
        <p:spPr>
          <a:xfrm>
            <a:off x="399643" y="4798794"/>
            <a:ext cx="2364377" cy="397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i="1" dirty="0" smtClean="0">
                <a:solidFill>
                  <a:schemeClr val="bg1"/>
                </a:solidFill>
                <a:latin typeface="Barlow" panose="00000500000000000000" pitchFamily="50" charset="0"/>
              </a:rPr>
              <a:t>3D-Printer 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9691683" y="901334"/>
            <a:ext cx="2386013" cy="4376731"/>
            <a:chOff x="6086482" y="890587"/>
            <a:chExt cx="2386013" cy="4376731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1093" y="890587"/>
              <a:ext cx="2371402" cy="4338935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5160597-C294-454F-B476-AFFCEF626D7D}"/>
                </a:ext>
              </a:extLst>
            </p:cNvPr>
            <p:cNvSpPr/>
            <p:nvPr/>
          </p:nvSpPr>
          <p:spPr>
            <a:xfrm>
              <a:off x="6086482" y="4724395"/>
              <a:ext cx="2385833" cy="542923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i="1">
                <a:latin typeface="Barlow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BF63C94-C8E3-4B47-AED7-501EFA15E7E3}"/>
                </a:ext>
              </a:extLst>
            </p:cNvPr>
            <p:cNvSpPr txBox="1"/>
            <p:nvPr/>
          </p:nvSpPr>
          <p:spPr>
            <a:xfrm>
              <a:off x="6240885" y="4795835"/>
              <a:ext cx="203666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i="1" dirty="0" smtClean="0">
                  <a:solidFill>
                    <a:schemeClr val="bg1"/>
                  </a:solidFill>
                  <a:latin typeface="Barlow" charset="0"/>
                </a:rPr>
                <a:t>Cleaning Room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057395" y="5740491"/>
            <a:ext cx="6072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 smtClean="0">
                <a:latin typeface="Barlow" charset="0"/>
              </a:rPr>
              <a:t>Metal Additive Manufacturing</a:t>
            </a:r>
            <a:endParaRPr lang="en-US" sz="2800" dirty="0">
              <a:latin typeface="Barlow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3489" y="1671638"/>
            <a:ext cx="3496134" cy="3600434"/>
            <a:chOff x="6136353" y="1671638"/>
            <a:chExt cx="3496134" cy="3600434"/>
          </a:xfrm>
        </p:grpSpPr>
        <p:grpSp>
          <p:nvGrpSpPr>
            <p:cNvPr id="58" name="Group 57"/>
            <p:cNvGrpSpPr/>
            <p:nvPr/>
          </p:nvGrpSpPr>
          <p:grpSpPr>
            <a:xfrm>
              <a:off x="6136353" y="1671638"/>
              <a:ext cx="3496134" cy="3580299"/>
              <a:chOff x="8579518" y="2122970"/>
              <a:chExt cx="3496134" cy="3200400"/>
            </a:xfrm>
          </p:grpSpPr>
          <p:pic>
            <p:nvPicPr>
              <p:cNvPr id="44" name="Picture 2" descr="Nabertherm Kammerofen 1340°C, 5-seitig, N150H - Brennöfen Nabertherm  Brennöfen Ton, Glasuren, Töpferbedarf Creatives Gestalten Produkte -  Creativ-Discount.de"/>
              <p:cNvPicPr>
                <a:picLocks noChangeAspect="1" noChangeArrowheads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579518" y="2122970"/>
                <a:ext cx="1752600" cy="3200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294018" y="2972529"/>
                <a:ext cx="1781634" cy="1883587"/>
              </a:xfrm>
              <a:prstGeom prst="rect">
                <a:avLst/>
              </a:prstGeom>
            </p:spPr>
          </p:pic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5160597-C294-454F-B476-AFFCEF626D7D}"/>
                </a:ext>
              </a:extLst>
            </p:cNvPr>
            <p:cNvSpPr/>
            <p:nvPr/>
          </p:nvSpPr>
          <p:spPr>
            <a:xfrm>
              <a:off x="6157911" y="4729149"/>
              <a:ext cx="3471590" cy="542923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000" i="1">
                <a:latin typeface="Barlow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BF63C94-C8E3-4B47-AED7-501EFA15E7E3}"/>
                </a:ext>
              </a:extLst>
            </p:cNvPr>
            <p:cNvSpPr txBox="1"/>
            <p:nvPr/>
          </p:nvSpPr>
          <p:spPr>
            <a:xfrm>
              <a:off x="6315076" y="4800600"/>
              <a:ext cx="314823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i="1" dirty="0" err="1" smtClean="0">
                  <a:solidFill>
                    <a:schemeClr val="bg1"/>
                  </a:solidFill>
                  <a:latin typeface="Barlow" charset="0"/>
                </a:rPr>
                <a:t>Nabertherm</a:t>
              </a:r>
              <a:r>
                <a:rPr lang="en-GB" sz="2000" b="1" i="1" dirty="0" smtClean="0">
                  <a:solidFill>
                    <a:schemeClr val="bg1"/>
                  </a:solidFill>
                  <a:latin typeface="Barlow" charset="0"/>
                </a:rPr>
                <a:t> Furnace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43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8149" cy="23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1FBB3D-BD0A-4D35-A9D7-A9F57187468E}"/>
              </a:ext>
            </a:extLst>
          </p:cNvPr>
          <p:cNvSpPr txBox="1"/>
          <p:nvPr/>
        </p:nvSpPr>
        <p:spPr>
          <a:xfrm>
            <a:off x="2923654" y="256532"/>
            <a:ext cx="63969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Barlow" panose="00000500000000000000" pitchFamily="50" charset="0"/>
              </a:rPr>
              <a:t>Current Facility - India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0D23700-3B21-4653-A2D4-34DF4DD55A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297166"/>
              </p:ext>
            </p:extLst>
          </p:nvPr>
        </p:nvGraphicFramePr>
        <p:xfrm>
          <a:off x="940525" y="1154955"/>
          <a:ext cx="10992901" cy="5347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1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5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4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02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02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Barlow" panose="00000500000000000000" pitchFamily="50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Barlow" panose="00000500000000000000" pitchFamily="50" charset="0"/>
                        </a:rPr>
                        <a:t>Stamping  &amp;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latin typeface="Barlow" panose="00000500000000000000" pitchFamily="50" charset="0"/>
                        </a:rPr>
                        <a:t> 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Barlow" panose="00000500000000000000" pitchFamily="50" charset="0"/>
                        </a:rPr>
                        <a:t>Fabrication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Barlow" panose="00000500000000000000" pitchFamily="50" charset="0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Barlow" panose="00000500000000000000" pitchFamily="50" charset="0"/>
                        </a:rPr>
                        <a:t>Welding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Barlow" panose="00000500000000000000" pitchFamily="50" charset="0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Barlow" panose="00000500000000000000" pitchFamily="50" charset="0"/>
                        </a:rPr>
                        <a:t>Finishing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Barlow" panose="00000500000000000000" pitchFamily="50" charset="0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Barlow" panose="00000500000000000000" pitchFamily="50" charset="0"/>
                        </a:rPr>
                        <a:t>Specialized</a:t>
                      </a: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Barlow" panose="00000500000000000000" pitchFamily="50" charset="0"/>
                        </a:rPr>
                        <a:t>Equipment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Barlow" panose="00000500000000000000" pitchFamily="50" charset="0"/>
                      </a:endParaRPr>
                    </a:p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Barlow" panose="00000500000000000000" pitchFamily="50" charset="0"/>
                        </a:rPr>
                        <a:t>Assembly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3629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Stamping Presses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 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-46</a:t>
                      </a:r>
                      <a:endParaRPr lang="en-US" sz="1600" b="0" baseline="0" dirty="0">
                        <a:solidFill>
                          <a:schemeClr val="tx1"/>
                        </a:solidFill>
                        <a:latin typeface="Barlow" panose="00000500000000000000" pitchFamily="50" charset="0"/>
                      </a:endParaRPr>
                    </a:p>
                    <a:p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20T-500T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Aluminum Resistance Welding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Automatic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 Pre-Treatment  &amp; Powder coating  plant </a:t>
                      </a:r>
                    </a:p>
                    <a:p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Conveyor length 208mm-02 Plants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Busbar  punching  &amp; Bending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Machine-23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Mechanical Assembly / Electro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Mechanical Assembly Lines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 smtClean="0">
                        <a:solidFill>
                          <a:schemeClr val="tx1"/>
                        </a:solidFill>
                        <a:latin typeface="Barlow" panose="00000500000000000000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7163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Laser cutting-02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Barlow" panose="00000500000000000000" pitchFamily="50" charset="0"/>
                        </a:rPr>
                        <a:t>MIG Welding</a:t>
                      </a:r>
                      <a:endParaRPr 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Barlow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Water wash liquid painting Booth-01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  <a:p>
                      <a:endParaRPr lang="en-US" sz="1600" b="0" dirty="0">
                        <a:solidFill>
                          <a:schemeClr val="tx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3D-Printer-01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Barlow" panose="00000500000000000000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929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CNC Turret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Punch-09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TIG Welding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Screen printing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CNC Gasket Dozing Machine-01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7819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CNC Press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Brakes-23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Resistance 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Welding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Shrink wrapping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 Machine-01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9663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Perforation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Press-01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Projection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 Welding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0" dirty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Time</a:t>
                      </a:r>
                      <a:r>
                        <a:rPr lang="en-IN" sz="1600" b="0" baseline="0" dirty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 Saver Machine-01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153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Riveting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Barlow" panose="00000500000000000000" pitchFamily="50" charset="0"/>
                        </a:rPr>
                        <a:t>Presses-30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chemeClr val="tx1"/>
                        </a:solidFill>
                        <a:latin typeface="Barlow" panose="00000500000000000000" pitchFamily="50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55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ritish Safety Council Certificate in Health and Safety in the Workplace |  British Safety Council">
            <a:extLst>
              <a:ext uri="{FF2B5EF4-FFF2-40B4-BE49-F238E27FC236}">
                <a16:creationId xmlns:a16="http://schemas.microsoft.com/office/drawing/2014/main" id="{F75D0A72-969D-4BEC-8E26-C1A5BD229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5909" y="-13292"/>
            <a:ext cx="8886092" cy="69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B51C06-0DD7-47F8-92D9-E1E5235A6B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625"/>
            <a:ext cx="12191999" cy="696012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387DE29-DD06-4255-903A-E811D1D33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46" y="86972"/>
            <a:ext cx="1345980" cy="29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9624"/>
            <a:ext cx="3135087" cy="238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DA5997-0F38-4A13-ACE8-A55B280060F0}"/>
              </a:ext>
            </a:extLst>
          </p:cNvPr>
          <p:cNvSpPr txBox="1"/>
          <p:nvPr/>
        </p:nvSpPr>
        <p:spPr>
          <a:xfrm>
            <a:off x="1139350" y="730260"/>
            <a:ext cx="71816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Barlow" panose="00000500000000000000" pitchFamily="50" charset="0"/>
              </a:rPr>
              <a:t>We’re obligated to ensure the </a:t>
            </a:r>
            <a:br>
              <a:rPr lang="en-US" sz="3200" dirty="0">
                <a:latin typeface="Barlow" panose="00000500000000000000" pitchFamily="50" charset="0"/>
              </a:rPr>
            </a:br>
            <a:r>
              <a:rPr lang="en-US" sz="3200" b="1" dirty="0">
                <a:latin typeface="Barlow" panose="00000500000000000000" pitchFamily="50" charset="0"/>
              </a:rPr>
              <a:t>health &amp; safety of our staff &amp; visitors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99A661-0EF2-43C8-85F5-FDC47AE9B593}"/>
              </a:ext>
            </a:extLst>
          </p:cNvPr>
          <p:cNvSpPr txBox="1"/>
          <p:nvPr/>
        </p:nvSpPr>
        <p:spPr>
          <a:xfrm>
            <a:off x="1045994" y="1749829"/>
            <a:ext cx="64892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latin typeface="Barlow" panose="00000500000000000000" pitchFamily="50" charset="0"/>
              </a:rPr>
              <a:t>COVID appropriate guidelines to be followed. (If Any)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latin typeface="Barlow" panose="00000500000000000000" pitchFamily="50" charset="0"/>
              </a:rPr>
              <a:t>Please </a:t>
            </a:r>
            <a:r>
              <a:rPr lang="en-US" dirty="0">
                <a:latin typeface="Barlow" panose="00000500000000000000" pitchFamily="50" charset="0"/>
              </a:rPr>
              <a:t>ask for the </a:t>
            </a:r>
            <a:r>
              <a:rPr lang="en-US" dirty="0" smtClean="0">
                <a:latin typeface="Barlow" panose="00000500000000000000" pitchFamily="50" charset="0"/>
              </a:rPr>
              <a:t>nearest </a:t>
            </a:r>
            <a:r>
              <a:rPr lang="en-US" dirty="0">
                <a:latin typeface="Barlow" panose="00000500000000000000" pitchFamily="50" charset="0"/>
              </a:rPr>
              <a:t>emergency exit(s) to you.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latin typeface="Barlow" panose="00000500000000000000" pitchFamily="50" charset="0"/>
              </a:rPr>
              <a:t>Upon hearing the emergency siren, assemble at the safe assembly point immediately and await instructions.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latin typeface="Barlow" panose="00000500000000000000" pitchFamily="50" charset="0"/>
              </a:rPr>
              <a:t>Please visit/walk in the factory shop floor area only with a designated guide.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latin typeface="Barlow" panose="00000500000000000000" pitchFamily="50" charset="0"/>
              </a:rPr>
              <a:t>Wear appropriate personal protective equipment.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latin typeface="Barlow" panose="00000500000000000000" pitchFamily="50" charset="0"/>
              </a:rPr>
              <a:t>Always walk within the marked yellow lines.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latin typeface="Barlow" panose="00000500000000000000" pitchFamily="50" charset="0"/>
              </a:rPr>
              <a:t>Do not touch or attempt to operate any </a:t>
            </a:r>
            <a:r>
              <a:rPr lang="en-US" dirty="0" smtClean="0">
                <a:latin typeface="Barlow" panose="00000500000000000000" pitchFamily="50" charset="0"/>
              </a:rPr>
              <a:t>machine.</a:t>
            </a:r>
            <a:endParaRPr lang="en-US" dirty="0">
              <a:latin typeface="Barlow" panose="00000500000000000000" pitchFamily="50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latin typeface="Barlow" panose="00000500000000000000" pitchFamily="50" charset="0"/>
              </a:rPr>
              <a:t>Please be alert for forklift siren.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latin typeface="Barlow" panose="00000500000000000000" pitchFamily="50" charset="0"/>
              </a:rPr>
              <a:t>This is a non-Smoking </a:t>
            </a:r>
            <a:r>
              <a:rPr lang="en-US" dirty="0" smtClean="0">
                <a:latin typeface="Barlow" panose="00000500000000000000" pitchFamily="50" charset="0"/>
              </a:rPr>
              <a:t>facility.</a:t>
            </a:r>
            <a:endParaRPr lang="en-US" dirty="0">
              <a:latin typeface="Barlow" panose="00000500000000000000" pitchFamily="50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>
                <a:latin typeface="Barlow" panose="00000500000000000000" pitchFamily="50" charset="0"/>
              </a:rPr>
              <a:t>Kindly report any observed unsafe practice.</a:t>
            </a:r>
          </a:p>
        </p:txBody>
      </p:sp>
    </p:spTree>
    <p:extLst>
      <p:ext uri="{BB962C8B-B14F-4D97-AF65-F5344CB8AC3E}">
        <p14:creationId xmlns:p14="http://schemas.microsoft.com/office/powerpoint/2010/main" val="219932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8149" cy="23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1FBB3D-BD0A-4D35-A9D7-A9F57187468E}"/>
              </a:ext>
            </a:extLst>
          </p:cNvPr>
          <p:cNvSpPr txBox="1"/>
          <p:nvPr/>
        </p:nvSpPr>
        <p:spPr>
          <a:xfrm>
            <a:off x="4663440" y="-26126"/>
            <a:ext cx="403603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latin typeface="Barlow" panose="00000500000000000000" pitchFamily="50" charset="0"/>
              </a:rPr>
              <a:t>Current Facility – India </a:t>
            </a:r>
          </a:p>
          <a:p>
            <a:pPr algn="ctr"/>
            <a:r>
              <a:rPr lang="en-US" sz="2000" dirty="0" smtClean="0">
                <a:latin typeface="Barlow" panose="00000500000000000000" pitchFamily="50" charset="0"/>
              </a:rPr>
              <a:t>(Tool Room &amp; Machine Shop) 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244309"/>
              </p:ext>
            </p:extLst>
          </p:nvPr>
        </p:nvGraphicFramePr>
        <p:xfrm>
          <a:off x="1449977" y="753626"/>
          <a:ext cx="10345783" cy="5960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59">
                  <a:extLst>
                    <a:ext uri="{9D8B030D-6E8A-4147-A177-3AD203B41FA5}">
                      <a16:colId xmlns:a16="http://schemas.microsoft.com/office/drawing/2014/main" val="3975169748"/>
                    </a:ext>
                  </a:extLst>
                </a:gridCol>
                <a:gridCol w="1073852">
                  <a:extLst>
                    <a:ext uri="{9D8B030D-6E8A-4147-A177-3AD203B41FA5}">
                      <a16:colId xmlns:a16="http://schemas.microsoft.com/office/drawing/2014/main" val="859082171"/>
                    </a:ext>
                  </a:extLst>
                </a:gridCol>
                <a:gridCol w="2493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86445">
                  <a:extLst>
                    <a:ext uri="{9D8B030D-6E8A-4147-A177-3AD203B41FA5}">
                      <a16:colId xmlns:a16="http://schemas.microsoft.com/office/drawing/2014/main" val="4107867120"/>
                    </a:ext>
                  </a:extLst>
                </a:gridCol>
                <a:gridCol w="418213">
                  <a:extLst>
                    <a:ext uri="{9D8B030D-6E8A-4147-A177-3AD203B41FA5}">
                      <a16:colId xmlns:a16="http://schemas.microsoft.com/office/drawing/2014/main" val="1542886279"/>
                    </a:ext>
                  </a:extLst>
                </a:gridCol>
                <a:gridCol w="30956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2710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err="1" smtClean="0">
                          <a:latin typeface="Barlow" charset="0"/>
                        </a:rPr>
                        <a:t>SL.No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u="none" strike="noStrike" dirty="0">
                          <a:latin typeface="Barlow" charset="0"/>
                        </a:rPr>
                        <a:t>MACHINE </a:t>
                      </a:r>
                      <a:r>
                        <a:rPr lang="en-US" sz="1100" u="none" strike="noStrike" dirty="0" smtClean="0">
                          <a:latin typeface="Barlow" charset="0"/>
                        </a:rPr>
                        <a:t>NO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u="none" strike="noStrike" dirty="0">
                          <a:latin typeface="Barlow" charset="0"/>
                        </a:rPr>
                        <a:t>MACHINE 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u="none" strike="noStrike" dirty="0">
                          <a:latin typeface="Barlow" charset="0"/>
                        </a:rPr>
                        <a:t>MAKE / MODEL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u="none" strike="noStrike" dirty="0">
                          <a:latin typeface="Barlow" charset="0"/>
                        </a:rPr>
                        <a:t>NOS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1100" u="none" strike="noStrike" dirty="0" smtClean="0">
                          <a:latin typeface="Barlow" charset="0"/>
                        </a:rPr>
                        <a:t>TRAVEL</a:t>
                      </a:r>
                      <a:r>
                        <a:rPr lang="en-US" sz="1100" u="none" strike="noStrike" baseline="0" dirty="0" smtClean="0">
                          <a:latin typeface="Barlow" charset="0"/>
                        </a:rPr>
                        <a:t> </a:t>
                      </a:r>
                      <a:r>
                        <a:rPr lang="en-US" sz="1100" u="none" strike="noStrike" dirty="0" smtClean="0">
                          <a:latin typeface="Barlow" charset="0"/>
                        </a:rPr>
                        <a:t>SIZE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443">
                <a:tc gridSpan="7"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 smtClean="0">
                          <a:latin typeface="Barlow" charset="0"/>
                        </a:rPr>
                        <a:t>  CNC </a:t>
                      </a:r>
                      <a:r>
                        <a:rPr lang="en-US" sz="1100" b="1" u="none" strike="noStrike" dirty="0">
                          <a:latin typeface="Barlow" charset="0"/>
                        </a:rPr>
                        <a:t>MACHINES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lvl="0" algn="l" fontAlgn="b"/>
                      <a:r>
                        <a:rPr lang="en-US" sz="1100" u="none" strike="noStrike" dirty="0" smtClean="0">
                          <a:latin typeface="Barlow" charset="0"/>
                        </a:rPr>
                        <a:t> VMC-01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 hMerge="1">
                  <a:txBody>
                    <a:bodyPr/>
                    <a:lstStyle/>
                    <a:p>
                      <a:pPr lvl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latin typeface="Barlow" charset="0"/>
                        </a:rPr>
                        <a:t>VMC M/C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JYOTI/  VMC – 1260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X 1220 Y 600 Z 600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lvl="0" algn="l" fontAlgn="b"/>
                      <a:r>
                        <a:rPr lang="en-US" sz="1100" u="none" strike="noStrike" dirty="0" smtClean="0">
                          <a:latin typeface="Barlow" charset="0"/>
                        </a:rPr>
                        <a:t> VMC-02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 hMerge="1">
                  <a:txBody>
                    <a:bodyPr/>
                    <a:lstStyle/>
                    <a:p>
                      <a:pPr lvl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latin typeface="Barlow" charset="0"/>
                        </a:rPr>
                        <a:t>VMC M/C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latin typeface="Barlow" charset="0"/>
                        </a:rPr>
                        <a:t>MAKINO  /SLIM 3n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 X 500 Y 400 Z 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lvl="0" algn="l" fontAlgn="b"/>
                      <a:r>
                        <a:rPr lang="en-US" sz="1100" u="none" strike="noStrike" dirty="0" smtClean="0">
                          <a:latin typeface="Barlow" charset="0"/>
                        </a:rPr>
                        <a:t> VMC-03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 hMerge="1">
                  <a:txBody>
                    <a:bodyPr/>
                    <a:lstStyle/>
                    <a:p>
                      <a:pPr lvl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latin typeface="Barlow" charset="0"/>
                        </a:rPr>
                        <a:t>VMC M/C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latin typeface="Barlow" charset="0"/>
                        </a:rPr>
                        <a:t>MAKINO / PS 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X 1050  Y 510  Z 460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lvl="0" algn="l" fontAlgn="b"/>
                      <a:r>
                        <a:rPr lang="en-US" sz="1100" u="none" strike="noStrike" dirty="0" smtClean="0">
                          <a:latin typeface="Barlow" charset="0"/>
                        </a:rPr>
                        <a:t> VMC-04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 hMerge="1">
                  <a:txBody>
                    <a:bodyPr/>
                    <a:lstStyle/>
                    <a:p>
                      <a:pPr lvl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VMC M/C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Hartford /HCMC-2110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X 2000 Y 1000 Z 800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lvl="0" algn="l" fontAlgn="b"/>
                      <a:r>
                        <a:rPr lang="en-US" sz="1100" u="none" strike="noStrike" dirty="0" smtClean="0">
                          <a:latin typeface="Barlow" charset="0"/>
                        </a:rPr>
                        <a:t> VMC-05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 hMerge="1">
                  <a:txBody>
                    <a:bodyPr/>
                    <a:lstStyle/>
                    <a:p>
                      <a:pPr lvl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MILLING M/C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err="1">
                          <a:latin typeface="Barlow" charset="0"/>
                        </a:rPr>
                        <a:t>Millstar</a:t>
                      </a:r>
                      <a:r>
                        <a:rPr lang="en-US" sz="1100" u="none" strike="noStrike" dirty="0">
                          <a:latin typeface="Barlow" charset="0"/>
                        </a:rPr>
                        <a:t>  /JY-VH450PC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X 1100 Y 420 Z 500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lvl="0" algn="l" fontAlgn="b"/>
                      <a:r>
                        <a:rPr lang="en-US" sz="1100" u="none" strike="noStrike" dirty="0" smtClean="0">
                          <a:latin typeface="Barlow" charset="0"/>
                        </a:rPr>
                        <a:t> CNC </a:t>
                      </a:r>
                      <a:r>
                        <a:rPr lang="en-US" sz="1100" u="none" strike="noStrike" dirty="0">
                          <a:latin typeface="Barlow" charset="0"/>
                        </a:rPr>
                        <a:t>TURN -01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 hMerge="1">
                  <a:txBody>
                    <a:bodyPr/>
                    <a:lstStyle/>
                    <a:p>
                      <a:pPr lvl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CNC TURNING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JYOTHI/DX 200-5A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X 200    Z 400 (max. swing </a:t>
                      </a:r>
                      <a:r>
                        <a:rPr lang="en-US" sz="1100" u="none" strike="noStrike" dirty="0" err="1">
                          <a:latin typeface="Barlow" charset="0"/>
                        </a:rPr>
                        <a:t>Dia</a:t>
                      </a:r>
                      <a:r>
                        <a:rPr lang="en-US" sz="1100" u="none" strike="noStrike" dirty="0">
                          <a:latin typeface="Barlow" charset="0"/>
                        </a:rPr>
                        <a:t> 300)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3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lvl="0" algn="l" fontAlgn="b"/>
                      <a:r>
                        <a:rPr lang="en-US" sz="1100" u="none" strike="noStrike" dirty="0" smtClean="0">
                          <a:latin typeface="Barlow" charset="0"/>
                        </a:rPr>
                        <a:t> CNC </a:t>
                      </a:r>
                      <a:r>
                        <a:rPr lang="en-US" sz="1100" u="none" strike="noStrike" dirty="0">
                          <a:latin typeface="Barlow" charset="0"/>
                        </a:rPr>
                        <a:t>DRILL -01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 hMerge="1">
                  <a:txBody>
                    <a:bodyPr/>
                    <a:lstStyle/>
                    <a:p>
                      <a:pPr lvl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CNC DRILLING EDM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CHMER / CMH32CA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X 300 Y 200 Z 200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3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lvl="0" algn="l" fontAlgn="b"/>
                      <a:r>
                        <a:rPr lang="en-US" sz="1100" u="none" strike="noStrike" dirty="0" smtClean="0">
                          <a:latin typeface="Barlow" charset="0"/>
                        </a:rPr>
                        <a:t> WC-01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 hMerge="1">
                  <a:txBody>
                    <a:bodyPr/>
                    <a:lstStyle/>
                    <a:p>
                      <a:pPr lvl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WIRE CUT EDM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latin typeface="Barlow" charset="0"/>
                        </a:rPr>
                        <a:t>MITSUBISHI / MV1200R-D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X 400 Y 300 Z </a:t>
                      </a:r>
                      <a:r>
                        <a:rPr lang="en-US" sz="1100" u="none" strike="noStrike" dirty="0" smtClean="0">
                          <a:latin typeface="Barlow" charset="0"/>
                        </a:rPr>
                        <a:t>220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lvl="0" algn="l" fontAlgn="b"/>
                      <a:r>
                        <a:rPr lang="en-US" sz="1100" u="none" strike="noStrike" dirty="0" smtClean="0">
                          <a:latin typeface="Barlow" charset="0"/>
                        </a:rPr>
                        <a:t> SPEDM-01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 hMerge="1">
                  <a:txBody>
                    <a:bodyPr/>
                    <a:lstStyle/>
                    <a:p>
                      <a:pPr lvl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DIE SINKER(SPARK EDM)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latin typeface="Barlow" charset="0"/>
                        </a:rPr>
                        <a:t>MITSUBISHI / EA 8S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X 300 Y 200 Z 200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3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Barlow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lvl="0"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Barlow" charset="0"/>
                        </a:rPr>
                        <a:t> WC-02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 hMerge="1">
                  <a:txBody>
                    <a:bodyPr/>
                    <a:lstStyle/>
                    <a:p>
                      <a:pPr lvl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Barlow" charset="0"/>
                        </a:rPr>
                        <a:t>WIRE CUT EDM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Barlow" charset="0"/>
                        </a:rPr>
                        <a:t>MITSUBISHI / MV2400S-D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Barlow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 smtClean="0">
                          <a:solidFill>
                            <a:srgbClr val="000000"/>
                          </a:solidFill>
                          <a:latin typeface="Barlow" charset="0"/>
                        </a:rPr>
                        <a:t>X 600 Y 400 Z 310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val="4160770927"/>
                  </a:ext>
                </a:extLst>
              </a:tr>
              <a:tr h="157631">
                <a:tc gridSpan="7">
                  <a:txBody>
                    <a:bodyPr/>
                    <a:lstStyle/>
                    <a:p>
                      <a:pPr lvl="0" algn="l" fontAlgn="b"/>
                      <a:r>
                        <a:rPr lang="en-US" sz="1100" b="1" u="none" strike="noStrike" dirty="0" smtClean="0">
                          <a:latin typeface="Barlow" charset="0"/>
                        </a:rPr>
                        <a:t>  QUALITY </a:t>
                      </a:r>
                      <a:r>
                        <a:rPr lang="en-US" sz="1100" b="1" u="none" strike="noStrike" dirty="0">
                          <a:latin typeface="Barlow" charset="0"/>
                        </a:rPr>
                        <a:t>ASSURANCE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lvl="0" algn="l" fontAlgn="b"/>
                      <a:r>
                        <a:rPr lang="en-US" sz="1100" u="none" strike="noStrike" dirty="0" smtClean="0">
                          <a:latin typeface="Barlow" charset="0"/>
                        </a:rPr>
                        <a:t> CMM -01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 hMerge="1">
                  <a:txBody>
                    <a:bodyPr/>
                    <a:lstStyle/>
                    <a:p>
                      <a:pPr lvl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COORDINATE MEASURING MACHINE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CARL ZEISS/CONTORA G2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X 1000 Y 1600   Z 600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3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lvl="0" algn="l" fontAlgn="b"/>
                      <a:r>
                        <a:rPr lang="en-US" sz="1100" u="none" strike="noStrike" dirty="0" smtClean="0">
                          <a:latin typeface="Barlow" charset="0"/>
                        </a:rPr>
                        <a:t> VMM -01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 hMerge="1">
                  <a:txBody>
                    <a:bodyPr/>
                    <a:lstStyle/>
                    <a:p>
                      <a:pPr lvl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VIDEO MEASURING M/C_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CARMAR /VMM4030D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latin typeface="Barlow" charset="0"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X 400 Y 300 Z 175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3443">
                <a:tc gridSpan="7">
                  <a:txBody>
                    <a:bodyPr/>
                    <a:lstStyle/>
                    <a:p>
                      <a:pPr lvl="0" algn="l" fontAlgn="b"/>
                      <a:r>
                        <a:rPr lang="en-US" sz="1100" b="1" u="none" strike="noStrike" dirty="0" smtClean="0">
                          <a:latin typeface="Barlow" charset="0"/>
                        </a:rPr>
                        <a:t>CONVENTIONAL </a:t>
                      </a:r>
                      <a:r>
                        <a:rPr lang="en-US" sz="1100" b="1" u="none" strike="noStrike" dirty="0">
                          <a:latin typeface="Barlow" charset="0"/>
                        </a:rPr>
                        <a:t>MACHINES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3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lvl="0" algn="l" fontAlgn="b"/>
                      <a:r>
                        <a:rPr lang="en-US" sz="1100" u="none" strike="noStrike" dirty="0" smtClean="0">
                          <a:latin typeface="Barlow" charset="0"/>
                        </a:rPr>
                        <a:t> DM-14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 hMerge="1">
                  <a:txBody>
                    <a:bodyPr/>
                    <a:lstStyle/>
                    <a:p>
                      <a:pPr lvl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RADIAL DRILLING MACHINE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INFRATIREA / GR -516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DIA 3.0MM TO DIA 40.0MM DRILLING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3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lvl="0" algn="l" fontAlgn="b"/>
                      <a:r>
                        <a:rPr lang="en-US" sz="1100" u="none" strike="noStrike" dirty="0" smtClean="0">
                          <a:latin typeface="Barlow" charset="0"/>
                        </a:rPr>
                        <a:t> SG-01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 hMerge="1">
                  <a:txBody>
                    <a:bodyPr/>
                    <a:lstStyle/>
                    <a:p>
                      <a:pPr lvl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SURFACE GRINDER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PROTH  /PSGS-3060 AH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X 600 Y 280 Z 240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3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lvl="0" algn="l" fontAlgn="b"/>
                      <a:r>
                        <a:rPr lang="en-US" sz="1100" u="none" strike="noStrike" dirty="0" smtClean="0">
                          <a:latin typeface="Barlow" charset="0"/>
                        </a:rPr>
                        <a:t> CG-01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 hMerge="1">
                  <a:txBody>
                    <a:bodyPr/>
                    <a:lstStyle/>
                    <a:p>
                      <a:pPr lvl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CYLINDRICAL GRINDER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SUPERTEC /G25P-50NC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DIA 250 X 500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3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lvl="0" algn="l" fontAlgn="b"/>
                      <a:r>
                        <a:rPr lang="en-US" sz="1100" u="none" strike="noStrike" dirty="0" smtClean="0">
                          <a:latin typeface="Barlow" charset="0"/>
                        </a:rPr>
                        <a:t> DM-01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 hMerge="1">
                  <a:txBody>
                    <a:bodyPr/>
                    <a:lstStyle/>
                    <a:p>
                      <a:pPr lvl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DRILLING MACHINE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EIFCO / BDM/GT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DIA 1.0MM TO DIA 13.0MM DRILLING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3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lvl="0" algn="l" fontAlgn="b"/>
                      <a:r>
                        <a:rPr lang="en-US" sz="1100" u="none" strike="noStrike" dirty="0" smtClean="0">
                          <a:latin typeface="Barlow" charset="0"/>
                        </a:rPr>
                        <a:t> DM-02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 hMerge="1">
                  <a:txBody>
                    <a:bodyPr/>
                    <a:lstStyle/>
                    <a:p>
                      <a:pPr lvl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DRILLING MACHINE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EIFCO  /BDM/MD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DIA 1.0MM TO DIA 13.0MM DRILLING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3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lvl="0" algn="l" fontAlgn="b"/>
                      <a:r>
                        <a:rPr lang="en-US" sz="1100" u="none" strike="noStrike" dirty="0" smtClean="0">
                          <a:latin typeface="Barlow" charset="0"/>
                        </a:rPr>
                        <a:t> SG-02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 hMerge="1">
                  <a:txBody>
                    <a:bodyPr/>
                    <a:lstStyle/>
                    <a:p>
                      <a:pPr lvl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SURFACE GRINDER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FEVERATTO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X 3000 Y 700 Z 250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3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lvl="0" algn="l" fontAlgn="b"/>
                      <a:r>
                        <a:rPr lang="en-US" sz="1100" u="none" strike="noStrike" dirty="0" smtClean="0">
                          <a:latin typeface="Barlow" charset="0"/>
                        </a:rPr>
                        <a:t> BG-01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 hMerge="1">
                  <a:txBody>
                    <a:bodyPr/>
                    <a:lstStyle/>
                    <a:p>
                      <a:pPr lvl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BENCH GRINDER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BOSCH /GBG 35-15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DIA 150 X 20MM BORE- 2 WHEELS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3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lvl="0" algn="l" fontAlgn="b"/>
                      <a:r>
                        <a:rPr lang="en-US" sz="1100" u="none" strike="noStrike" dirty="0" smtClean="0">
                          <a:latin typeface="Barlow" charset="0"/>
                        </a:rPr>
                        <a:t> HG-01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 hMerge="1">
                  <a:txBody>
                    <a:bodyPr/>
                    <a:lstStyle/>
                    <a:p>
                      <a:pPr lvl="0"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HAND GRINDING MACHINE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BOSCH /  4 Inch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latin typeface="Barlow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latin typeface="Barlow" charset="0"/>
                        </a:rPr>
                        <a:t>DIA 100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440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Barlow" panose="020B0604020202020204" charset="0"/>
                          <a:cs typeface="Barlow" panose="020B0604020202020204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r>
                        <a:rPr lang="en-IN" sz="1100" dirty="0" smtClean="0">
                          <a:latin typeface="Barlow" panose="020B0604020202020204" charset="0"/>
                          <a:cs typeface="Barlow" panose="020B0604020202020204" charset="0"/>
                        </a:rPr>
                        <a:t>M1TR-01</a:t>
                      </a:r>
                    </a:p>
                  </a:txBody>
                  <a:tcPr marL="72000" marR="9525" marT="9525" marB="0" anchor="b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Barlow" panose="020B0604020202020204" charset="0"/>
                          <a:cs typeface="Barlow" panose="020B0604020202020204" charset="0"/>
                        </a:rPr>
                        <a:t>1MTR MILLING MACHINE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Barlow" panose="020B0604020202020204" charset="0"/>
                          <a:cs typeface="Barlow" panose="020B0604020202020204" charset="0"/>
                        </a:rPr>
                        <a:t>MANFOLD 4KS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dirty="0" smtClean="0">
                          <a:latin typeface="Barlow" panose="020B0604020202020204" charset="0"/>
                          <a:cs typeface="Barlow" panose="020B0604020202020204" charset="0"/>
                        </a:rPr>
                        <a:t>      </a:t>
                      </a:r>
                      <a:r>
                        <a:rPr lang="en-US" sz="1100" u="none" strike="noStrike" dirty="0" smtClean="0">
                          <a:latin typeface="Barlow" charset="0"/>
                        </a:rPr>
                        <a:t>1</a:t>
                      </a:r>
                      <a:r>
                        <a:rPr lang="en-IN" sz="1100" dirty="0" smtClean="0">
                          <a:latin typeface="Barlow" panose="020B0604020202020204" charset="0"/>
                          <a:cs typeface="Barlow" panose="020B0604020202020204" charset="0"/>
                        </a:rPr>
                        <a:t> </a:t>
                      </a:r>
                      <a:endParaRPr lang="en-IN" sz="1100" dirty="0"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Barlow" panose="020B0604020202020204" charset="0"/>
                          <a:cs typeface="Barlow" panose="020B0604020202020204" charset="0"/>
                        </a:rPr>
                        <a:t>X 1200 Y 250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val="4180313863"/>
                  </a:ext>
                </a:extLst>
              </a:tr>
              <a:tr h="221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Barlow" panose="020B0604020202020204" charset="0"/>
                          <a:cs typeface="Barlow" panose="020B060402020202020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r>
                        <a:rPr lang="en-IN" sz="1100" dirty="0" smtClean="0">
                          <a:latin typeface="Barlow" panose="020B0604020202020204" charset="0"/>
                          <a:cs typeface="Barlow" panose="020B0604020202020204" charset="0"/>
                        </a:rPr>
                        <a:t>SG-03</a:t>
                      </a:r>
                      <a:endParaRPr lang="en-IN" sz="1100" dirty="0"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72000" marR="9525" marT="952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Barlow" panose="020B0604020202020204" charset="0"/>
                          <a:cs typeface="Barlow" panose="020B0604020202020204" charset="0"/>
                        </a:rPr>
                        <a:t>SURFACE GRINDER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Barlow" panose="020B0604020202020204" charset="0"/>
                          <a:cs typeface="Barlow" panose="020B0604020202020204" charset="0"/>
                        </a:rPr>
                        <a:t>JONES AND SHIPMEN - 540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latin typeface="Barlow" charset="0"/>
                        </a:rPr>
                        <a:t>      1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Barlow" panose="020B0604020202020204" charset="0"/>
                          <a:cs typeface="Barlow" panose="020B0604020202020204" charset="0"/>
                        </a:rPr>
                        <a:t>X 450 Y 150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val="543836357"/>
                  </a:ext>
                </a:extLst>
              </a:tr>
              <a:tr h="183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Barlow" panose="020B0604020202020204" charset="0"/>
                          <a:cs typeface="Barlow" panose="020B0604020202020204" charset="0"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r>
                        <a:rPr lang="en-IN" sz="1100" dirty="0" smtClean="0">
                          <a:latin typeface="Barlow" panose="020B0604020202020204" charset="0"/>
                          <a:cs typeface="Barlow" panose="020B0604020202020204" charset="0"/>
                        </a:rPr>
                        <a:t>BS-01</a:t>
                      </a:r>
                      <a:endParaRPr lang="en-IN" sz="1100" dirty="0"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72000" marR="9525" marT="952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Barlow" panose="020B0604020202020204" charset="0"/>
                          <a:cs typeface="Barlow" panose="020B0604020202020204" charset="0"/>
                        </a:rPr>
                        <a:t>BAND SAW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Barlow" panose="020B0604020202020204" charset="0"/>
                          <a:cs typeface="Barlow" panose="020B0604020202020204" charset="0"/>
                        </a:rPr>
                        <a:t>ITL INDUSTRIES / NANO-250 ITL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latin typeface="Barlow" charset="0"/>
                        </a:rPr>
                        <a:t>      1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Barlow" panose="020B0604020202020204" charset="0"/>
                          <a:cs typeface="Barlow" panose="020B0604020202020204" charset="0"/>
                        </a:rPr>
                        <a:t>PIPE STRUCTURE DIA 260,260X260MM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val="2396983803"/>
                  </a:ext>
                </a:extLst>
              </a:tr>
              <a:tr h="221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Barlow" panose="020B0604020202020204" charset="0"/>
                          <a:cs typeface="Barlow" panose="020B060402020202020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r>
                        <a:rPr lang="en-IN" sz="1100" dirty="0" smtClean="0">
                          <a:latin typeface="Barlow" panose="020B0604020202020204" charset="0"/>
                          <a:cs typeface="Barlow" panose="020B0604020202020204" charset="0"/>
                        </a:rPr>
                        <a:t>PP-01</a:t>
                      </a:r>
                      <a:endParaRPr lang="en-IN" sz="1100" dirty="0"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72000" marR="9525" marT="952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Barlow" panose="020B0604020202020204" charset="0"/>
                          <a:cs typeface="Barlow" panose="020B0604020202020204" charset="0"/>
                        </a:rPr>
                        <a:t>AMADA POWER PRESS (TP-110-C)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Barlow" panose="020B0604020202020204" charset="0"/>
                          <a:cs typeface="Barlow" panose="020B0604020202020204" charset="0"/>
                        </a:rPr>
                        <a:t>AMADA / TP-110-C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dirty="0" smtClean="0">
                          <a:latin typeface="Barlow" panose="020B0604020202020204" charset="0"/>
                          <a:cs typeface="Barlow" panose="020B0604020202020204" charset="0"/>
                        </a:rPr>
                        <a:t>      </a:t>
                      </a:r>
                      <a:r>
                        <a:rPr lang="en-US" sz="1100" u="none" strike="noStrike" dirty="0" smtClean="0">
                          <a:latin typeface="Barlow" charset="0"/>
                        </a:rPr>
                        <a:t>1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val="3981578423"/>
                  </a:ext>
                </a:extLst>
              </a:tr>
              <a:tr h="1641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Barlow" panose="020B0604020202020204" charset="0"/>
                          <a:cs typeface="Barlow" panose="020B0604020202020204" charset="0"/>
                        </a:rPr>
                        <a:t>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r>
                        <a:rPr lang="en-IN" sz="1100" dirty="0" smtClean="0">
                          <a:latin typeface="Barlow" panose="020B0604020202020204" charset="0"/>
                          <a:cs typeface="Barlow" panose="020B0604020202020204" charset="0"/>
                        </a:rPr>
                        <a:t>PP-02</a:t>
                      </a:r>
                      <a:endParaRPr lang="en-IN" sz="1100" dirty="0"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72000" marR="9525" marT="952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Barlow" panose="020B0604020202020204" charset="0"/>
                          <a:cs typeface="Barlow" panose="020B0604020202020204" charset="0"/>
                        </a:rPr>
                        <a:t>SX-10 POWER PRESS (PP-08-32T)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Barlow" panose="020B0604020202020204" charset="0"/>
                          <a:cs typeface="Barlow" panose="020B0604020202020204" charset="0"/>
                        </a:rPr>
                        <a:t>SX-10/PP-08-32T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dirty="0" smtClean="0">
                          <a:latin typeface="Barlow" panose="020B0604020202020204" charset="0"/>
                          <a:cs typeface="Barlow" panose="020B0604020202020204" charset="0"/>
                        </a:rPr>
                        <a:t>      </a:t>
                      </a:r>
                      <a:r>
                        <a:rPr lang="en-US" sz="1100" u="none" strike="noStrike" dirty="0" smtClean="0">
                          <a:latin typeface="Barlow" charset="0"/>
                        </a:rPr>
                        <a:t>1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Barlow" panose="020B0604020202020204" charset="0"/>
                          <a:cs typeface="Barlow" panose="020B0604020202020204" charset="0"/>
                        </a:rPr>
                        <a:t>32T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val="437044968"/>
                  </a:ext>
                </a:extLst>
              </a:tr>
              <a:tr h="18344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Barlow" panose="020B0604020202020204" charset="0"/>
                          <a:cs typeface="Barlow" panose="020B0604020202020204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r>
                        <a:rPr lang="en-IN" sz="1100" dirty="0" smtClean="0">
                          <a:latin typeface="Barlow" panose="020B0604020202020204" charset="0"/>
                          <a:cs typeface="Barlow" panose="020B0604020202020204" charset="0"/>
                        </a:rPr>
                        <a:t>SC-01</a:t>
                      </a:r>
                      <a:endParaRPr lang="en-IN" sz="1100" dirty="0"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72000" marR="9525" marT="952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Barlow" panose="020B0604020202020204" charset="0"/>
                          <a:cs typeface="Barlow" panose="020B0604020202020204" charset="0"/>
                        </a:rPr>
                        <a:t>SLUGGER 14" METAL CUTTER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Barlow" panose="020B0604020202020204" charset="0"/>
                          <a:cs typeface="Barlow" panose="020B0604020202020204" charset="0"/>
                        </a:rPr>
                        <a:t>SLUGGER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latin typeface="Barlow" charset="0"/>
                        </a:rPr>
                        <a:t>      1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Barlow" panose="020B0604020202020204" charset="0"/>
                          <a:cs typeface="Barlow" panose="020B0604020202020204" charset="0"/>
                        </a:rPr>
                        <a:t>PIPE STRUCTURE DIA 260,260X260MM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val="1832998899"/>
                  </a:ext>
                </a:extLst>
              </a:tr>
              <a:tr h="2211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Barlow" panose="020B0604020202020204" charset="0"/>
                          <a:cs typeface="Barlow" panose="020B060402020202020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r>
                        <a:rPr lang="en-IN" sz="1100" dirty="0" smtClean="0">
                          <a:latin typeface="Barlow" panose="020B0604020202020204" charset="0"/>
                          <a:cs typeface="Barlow" panose="020B0604020202020204" charset="0"/>
                        </a:rPr>
                        <a:t>PP-03</a:t>
                      </a:r>
                      <a:endParaRPr lang="en-IN" sz="1100" dirty="0"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72000" marR="9525" marT="9525" marB="0" anchor="b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Barlow" panose="020B0604020202020204" charset="0"/>
                          <a:cs typeface="Barlow" panose="020B0604020202020204" charset="0"/>
                        </a:rPr>
                        <a:t>KOMATSU POWER PRESS 200T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n-NO" sz="1100" b="0" i="0" u="none" strike="noStrike" dirty="0" smtClean="0">
                          <a:solidFill>
                            <a:srgbClr val="000000"/>
                          </a:solidFill>
                          <a:latin typeface="Barlow" panose="020B0604020202020204" charset="0"/>
                          <a:cs typeface="Barlow" panose="020B0604020202020204" charset="0"/>
                        </a:rPr>
                        <a:t>KOMATSU 200 MT PRESS / OBS 200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72000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 smtClean="0">
                          <a:latin typeface="Barlow" charset="0"/>
                        </a:rPr>
                        <a:t>      1</a:t>
                      </a:r>
                      <a:endParaRPr lang="en-US" sz="1100" b="0" i="0" u="none" strike="noStrike" dirty="0" smtClean="0">
                        <a:solidFill>
                          <a:srgbClr val="000000"/>
                        </a:solidFill>
                        <a:latin typeface="Barlow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Barlow" panose="020B0604020202020204" charset="0"/>
                        <a:cs typeface="Barlow" panose="020B0604020202020204" charset="0"/>
                      </a:endParaRPr>
                    </a:p>
                  </a:txBody>
                  <a:tcPr marL="72000" marR="9525" marT="9525" marB="0" anchor="b"/>
                </a:tc>
                <a:extLst>
                  <a:ext uri="{0D108BD9-81ED-4DB2-BD59-A6C34878D82A}">
                    <a16:rowId xmlns:a16="http://schemas.microsoft.com/office/drawing/2014/main" val="1747204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1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8149" cy="23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1FBB3D-BD0A-4D35-A9D7-A9F57187468E}"/>
              </a:ext>
            </a:extLst>
          </p:cNvPr>
          <p:cNvSpPr txBox="1"/>
          <p:nvPr/>
        </p:nvSpPr>
        <p:spPr>
          <a:xfrm>
            <a:off x="2339848" y="144897"/>
            <a:ext cx="81132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Barlow" panose="020B0604020202020204" charset="0"/>
              </a:rPr>
              <a:t>Stamping - Base Raw </a:t>
            </a:r>
            <a:r>
              <a:rPr lang="en-US" sz="3200" b="1" dirty="0" smtClean="0">
                <a:latin typeface="Barlow" panose="020B0604020202020204" charset="0"/>
              </a:rPr>
              <a:t>Materials</a:t>
            </a:r>
            <a:endParaRPr lang="en-US" sz="3200" b="1" dirty="0">
              <a:latin typeface="Barlow" panose="020B060402020202020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935984"/>
              </p:ext>
            </p:extLst>
          </p:nvPr>
        </p:nvGraphicFramePr>
        <p:xfrm>
          <a:off x="5404362" y="960581"/>
          <a:ext cx="6632600" cy="5127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2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8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rlow" panose="020B0604020202020204" charset="0"/>
                        </a:rPr>
                        <a:t> Materials</a:t>
                      </a:r>
                      <a:endParaRPr lang="en-US" sz="1400" dirty="0">
                        <a:latin typeface="Barlow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rlow" panose="020B0604020202020204" charset="0"/>
                        </a:rPr>
                        <a:t>Thickness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Barlow" panose="020B0604020202020204" charset="0"/>
                        </a:rPr>
                        <a:t> (in mm)</a:t>
                      </a:r>
                      <a:endParaRPr lang="en-US" sz="1400" dirty="0">
                        <a:latin typeface="Barlow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Barlow" panose="020B0604020202020204" charset="0"/>
                        </a:rPr>
                        <a:t>Grades</a:t>
                      </a:r>
                      <a:endParaRPr lang="en-US" sz="1400" dirty="0">
                        <a:latin typeface="Barlow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0926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Barlow" panose="020B0604020202020204" charset="0"/>
                        </a:rPr>
                        <a:t>Carbon Steel :   </a:t>
                      </a:r>
                    </a:p>
                    <a:p>
                      <a:r>
                        <a:rPr lang="en-US" sz="1400" dirty="0" smtClean="0">
                          <a:latin typeface="Barlow" panose="020B0604020202020204" charset="0"/>
                        </a:rPr>
                        <a:t>Cold</a:t>
                      </a:r>
                      <a:r>
                        <a:rPr lang="en-US" sz="1400" baseline="0" dirty="0" smtClean="0">
                          <a:latin typeface="Barlow" panose="020B0604020202020204" charset="0"/>
                        </a:rPr>
                        <a:t> Rolled </a:t>
                      </a:r>
                      <a:r>
                        <a:rPr lang="en-US" sz="1400" dirty="0" smtClean="0">
                          <a:latin typeface="Barlow" panose="020B0604020202020204" charset="0"/>
                        </a:rPr>
                        <a:t>, Hot</a:t>
                      </a:r>
                      <a:r>
                        <a:rPr lang="en-US" sz="1400" baseline="0" dirty="0" smtClean="0">
                          <a:latin typeface="Barlow" panose="020B0604020202020204" charset="0"/>
                        </a:rPr>
                        <a:t> Rolled</a:t>
                      </a:r>
                      <a:r>
                        <a:rPr lang="en-US" sz="1400" dirty="0" smtClean="0">
                          <a:latin typeface="Barlow" panose="020B0604020202020204" charset="0"/>
                        </a:rPr>
                        <a:t>, Galvanized &amp; Medium To High Carbon</a:t>
                      </a:r>
                      <a:r>
                        <a:rPr lang="en-US" sz="1400" baseline="0" dirty="0" smtClean="0">
                          <a:latin typeface="Barlow" panose="020B0604020202020204" charset="0"/>
                        </a:rPr>
                        <a:t> steel </a:t>
                      </a:r>
                      <a:endParaRPr lang="en-US" sz="1400" dirty="0">
                        <a:latin typeface="Barlow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Barlow" panose="020B0604020202020204" charset="0"/>
                        </a:rPr>
                        <a:t>CR:  0.5  - 3.0 </a:t>
                      </a:r>
                    </a:p>
                    <a:p>
                      <a:r>
                        <a:rPr lang="en-US" sz="1400" baseline="0" dirty="0" smtClean="0">
                          <a:latin typeface="Barlow" panose="020B0604020202020204" charset="0"/>
                        </a:rPr>
                        <a:t>HR:  3.0 – 8.0 </a:t>
                      </a:r>
                      <a:endParaRPr lang="en-US" sz="1400" dirty="0">
                        <a:latin typeface="Barlow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rlow" panose="020B0604020202020204" charset="0"/>
                        </a:rPr>
                        <a:t>SECC, SGCC, Galvannealed, </a:t>
                      </a:r>
                      <a:r>
                        <a:rPr lang="en-US" sz="1400" dirty="0" err="1" smtClean="0">
                          <a:latin typeface="Barlow" panose="020B0604020202020204" charset="0"/>
                        </a:rPr>
                        <a:t>Alu</a:t>
                      </a:r>
                      <a:r>
                        <a:rPr lang="en-US" sz="1400" dirty="0" smtClean="0">
                          <a:latin typeface="Barlow" panose="020B0604020202020204" charset="0"/>
                        </a:rPr>
                        <a:t> Zinc, </a:t>
                      </a:r>
                      <a:r>
                        <a:rPr lang="en-US" sz="1400" dirty="0" err="1" smtClean="0">
                          <a:latin typeface="Barlow" panose="020B0604020202020204" charset="0"/>
                        </a:rPr>
                        <a:t>Magnelis</a:t>
                      </a:r>
                      <a:r>
                        <a:rPr lang="en-US" sz="1400" dirty="0" smtClean="0">
                          <a:latin typeface="Barlow" panose="020B0604020202020204" charset="0"/>
                        </a:rPr>
                        <a:t>.</a:t>
                      </a:r>
                    </a:p>
                    <a:p>
                      <a:r>
                        <a:rPr lang="en-US" sz="1400" dirty="0" smtClean="0">
                          <a:latin typeface="Barlow" panose="020B0604020202020204" charset="0"/>
                        </a:rPr>
                        <a:t>SPCC, SPCC-EDD, SAE 4130,SAE1018,</a:t>
                      </a:r>
                    </a:p>
                    <a:p>
                      <a:r>
                        <a:rPr lang="en-US" sz="1400" dirty="0" smtClean="0">
                          <a:latin typeface="Barlow" panose="020B0604020202020204" charset="0"/>
                        </a:rPr>
                        <a:t>SAE 1010 SAPH 440, </a:t>
                      </a:r>
                    </a:p>
                    <a:p>
                      <a:r>
                        <a:rPr lang="en-US" sz="1400" dirty="0" smtClean="0">
                          <a:latin typeface="Barlow" panose="020B0604020202020204" charset="0"/>
                        </a:rPr>
                        <a:t>HR-E250,HR-E350, HR 410,4130,1079,1074, C40, C45, C75, C390, C440, DC03, S235JR32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0926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latin typeface="Barlow" panose="020B0604020202020204" charset="0"/>
                        </a:rPr>
                        <a:t>Aluminium</a:t>
                      </a:r>
                      <a:r>
                        <a:rPr lang="en-US" sz="1400" b="1" baseline="0" dirty="0" smtClean="0">
                          <a:latin typeface="Barlow" panose="020B0604020202020204" charset="0"/>
                        </a:rPr>
                        <a:t>  : </a:t>
                      </a:r>
                    </a:p>
                    <a:p>
                      <a:r>
                        <a:rPr lang="en-US" sz="1400" baseline="0" dirty="0" smtClean="0">
                          <a:latin typeface="Barlow" panose="020B0604020202020204" charset="0"/>
                        </a:rPr>
                        <a:t>Multiple Grades with tempers</a:t>
                      </a:r>
                      <a:endParaRPr lang="en-US" sz="1400" dirty="0">
                        <a:latin typeface="Barlow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>
                          <a:latin typeface="Barlow" panose="020B0604020202020204" charset="0"/>
                        </a:rPr>
                        <a:t> 0.5  -  6.0 </a:t>
                      </a:r>
                      <a:endParaRPr lang="en-US" sz="1400" dirty="0">
                        <a:latin typeface="Barlow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rlow" panose="020B0604020202020204" charset="0"/>
                        </a:rPr>
                        <a:t>Al 1050 H14, Al 1060 H14, Al 1100</a:t>
                      </a:r>
                      <a:r>
                        <a:rPr lang="en-US" sz="1400" baseline="0" dirty="0" smtClean="0">
                          <a:latin typeface="Barlow" panose="020B0604020202020204" charset="0"/>
                        </a:rPr>
                        <a:t> H14, </a:t>
                      </a:r>
                    </a:p>
                    <a:p>
                      <a:r>
                        <a:rPr lang="en-US" sz="1400" baseline="0" dirty="0" smtClean="0">
                          <a:latin typeface="Barlow" panose="020B0604020202020204" charset="0"/>
                        </a:rPr>
                        <a:t>Al 1200 H14, Al 2024 T0, Al 3003 H14/24, </a:t>
                      </a:r>
                    </a:p>
                    <a:p>
                      <a:r>
                        <a:rPr lang="en-US" sz="1400" baseline="0" dirty="0" smtClean="0">
                          <a:latin typeface="Barlow" panose="020B0604020202020204" charset="0"/>
                        </a:rPr>
                        <a:t>Al 5052 H32/T0, </a:t>
                      </a:r>
                    </a:p>
                    <a:p>
                      <a:r>
                        <a:rPr lang="en-US" sz="1400" baseline="0" dirty="0" smtClean="0">
                          <a:latin typeface="Barlow" panose="020B0604020202020204" charset="0"/>
                        </a:rPr>
                        <a:t>Al 5754 H22/H111, Al 5083 T0/H111/H116, </a:t>
                      </a:r>
                    </a:p>
                    <a:p>
                      <a:r>
                        <a:rPr lang="en-US" sz="1400" baseline="0" dirty="0" smtClean="0">
                          <a:latin typeface="Barlow" panose="020B0604020202020204" charset="0"/>
                        </a:rPr>
                        <a:t>Al 6061  T6/T651, Al 6082 T6, Al 6351 T4/T6  Al 7075  T6, Al 8011 H14</a:t>
                      </a:r>
                      <a:endParaRPr lang="en-US" sz="1400" dirty="0">
                        <a:latin typeface="Barlow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780"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latin typeface="Barlow" panose="020B0604020202020204" charset="0"/>
                        </a:rPr>
                        <a:t>Stainless Steel : </a:t>
                      </a:r>
                      <a:r>
                        <a:rPr lang="en-US" sz="1400" b="0" i="0" baseline="0" dirty="0" smtClean="0">
                          <a:latin typeface="Barlow" panose="020B0604020202020204" charset="0"/>
                        </a:rPr>
                        <a:t>With varied finishes like brush, hairline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Barlow" panose="020B0604020202020204" charset="0"/>
                        </a:rPr>
                        <a:t> 0.5  -  6.0</a:t>
                      </a:r>
                      <a:endParaRPr lang="en-US" sz="1400" dirty="0" smtClean="0">
                        <a:latin typeface="Barlow" panose="020B0604020202020204" charset="0"/>
                      </a:endParaRPr>
                    </a:p>
                    <a:p>
                      <a:endParaRPr lang="en-US" sz="1400" dirty="0">
                        <a:latin typeface="Barlow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Barlow" panose="020B0604020202020204" charset="0"/>
                        </a:rPr>
                        <a:t>SS : 304,304 L,316, 316L and 430 and 301 </a:t>
                      </a:r>
                    </a:p>
                    <a:p>
                      <a:endParaRPr lang="en-US" sz="1400" dirty="0">
                        <a:latin typeface="Barlow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827">
                <a:tc>
                  <a:txBody>
                    <a:bodyPr/>
                    <a:lstStyle/>
                    <a:p>
                      <a:r>
                        <a:rPr lang="en-US" sz="1400" b="1" baseline="0" dirty="0" smtClean="0">
                          <a:latin typeface="Barlow" panose="020B0604020202020204" charset="0"/>
                        </a:rPr>
                        <a:t>Copper  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Barlow" panose="020B0604020202020204" charset="0"/>
                        </a:rPr>
                        <a:t> 0.5  -  8.0</a:t>
                      </a:r>
                      <a:endParaRPr lang="en-US" sz="1400" dirty="0" smtClean="0">
                        <a:latin typeface="Barlow" panose="020B060402020202020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latin typeface="Barlow" panose="020B0604020202020204" charset="0"/>
                        </a:rPr>
                        <a:t>ETP</a:t>
                      </a:r>
                      <a:endParaRPr lang="en-US" sz="1400" dirty="0" smtClean="0">
                        <a:latin typeface="Barlow" panose="020B0604020202020204" charset="0"/>
                      </a:endParaRPr>
                    </a:p>
                    <a:p>
                      <a:endParaRPr lang="en-US" sz="1400" dirty="0" smtClean="0">
                        <a:latin typeface="Barlow" panose="020B060402020202020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2" descr="F:\High Resolution Pictures\Stamping line Pic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69954" y="960581"/>
            <a:ext cx="4135935" cy="242381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Group 21"/>
          <p:cNvGrpSpPr/>
          <p:nvPr/>
        </p:nvGrpSpPr>
        <p:grpSpPr>
          <a:xfrm>
            <a:off x="1166080" y="3473470"/>
            <a:ext cx="4129625" cy="2614398"/>
            <a:chOff x="944787" y="971550"/>
            <a:chExt cx="4286250" cy="255739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7288" y="971550"/>
              <a:ext cx="4267200" cy="2547445"/>
            </a:xfrm>
            <a:prstGeom prst="rect">
              <a:avLst/>
            </a:prstGeom>
            <a:ln>
              <a:solidFill>
                <a:schemeClr val="accent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E23B24-6A3C-49C4-B430-A6800D294EDB}"/>
                </a:ext>
              </a:extLst>
            </p:cNvPr>
            <p:cNvSpPr/>
            <p:nvPr/>
          </p:nvSpPr>
          <p:spPr>
            <a:xfrm>
              <a:off x="944787" y="3046159"/>
              <a:ext cx="4286250" cy="482782"/>
            </a:xfrm>
            <a:prstGeom prst="rect">
              <a:avLst/>
            </a:prstGeom>
            <a:solidFill>
              <a:schemeClr val="tx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F63C94-C8E3-4B47-AED7-501EFA15E7E3}"/>
                </a:ext>
              </a:extLst>
            </p:cNvPr>
            <p:cNvSpPr txBox="1"/>
            <p:nvPr/>
          </p:nvSpPr>
          <p:spPr>
            <a:xfrm>
              <a:off x="1076615" y="3098146"/>
              <a:ext cx="4057865" cy="3533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chemeClr val="bg1"/>
                  </a:solidFill>
                  <a:latin typeface="Barlow" charset="0"/>
                </a:rPr>
                <a:t>Coil Feeder &amp; Straightener (TOMAC) 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323428" y="6166779"/>
            <a:ext cx="6146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>
                <a:latin typeface="Barlow" charset="0"/>
              </a:rPr>
              <a:t>4 Coil Feeders-</a:t>
            </a:r>
            <a:r>
              <a:rPr lang="en-IN" sz="1600" b="1" dirty="0">
                <a:latin typeface="Barlow" charset="0"/>
              </a:rPr>
              <a:t>Coil Width- Max 400mm, </a:t>
            </a:r>
            <a:r>
              <a:rPr lang="en-IN" sz="1600" b="1" dirty="0" smtClean="0">
                <a:latin typeface="Barlow" charset="0"/>
              </a:rPr>
              <a:t>Thickness- </a:t>
            </a:r>
            <a:r>
              <a:rPr lang="en-IN" sz="1600" b="1" dirty="0">
                <a:latin typeface="Barlow" charset="0"/>
              </a:rPr>
              <a:t>Min </a:t>
            </a:r>
            <a:r>
              <a:rPr lang="en-IN" sz="1600" b="1" dirty="0" smtClean="0">
                <a:latin typeface="Barlow" charset="0"/>
              </a:rPr>
              <a:t>0.5 mm- Max  5 mm  (Cold rolled/Hot </a:t>
            </a:r>
            <a:r>
              <a:rPr lang="en-IN" sz="1600" b="1" dirty="0">
                <a:latin typeface="Barlow" charset="0"/>
              </a:rPr>
              <a:t>rolled steel</a:t>
            </a:r>
            <a:r>
              <a:rPr lang="en-IN" sz="1600" b="1" dirty="0" smtClean="0">
                <a:latin typeface="Barlow" charset="0"/>
              </a:rPr>
              <a:t>)</a:t>
            </a:r>
            <a:endParaRPr lang="en-IN" sz="1600" dirty="0">
              <a:latin typeface="Barl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1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8149" cy="23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Metrology: An Occupation for Future Growth | 2018-07-08 | Quality Magazine">
            <a:extLst>
              <a:ext uri="{FF2B5EF4-FFF2-40B4-BE49-F238E27FC236}">
                <a16:creationId xmlns:a16="http://schemas.microsoft.com/office/drawing/2014/main" id="{30D39618-9D2C-4C5A-8812-E6B76F51D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2410" y="1257300"/>
            <a:ext cx="7523463" cy="485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31E2DE-4FC2-4724-B96A-2A0CE53E479E}"/>
              </a:ext>
            </a:extLst>
          </p:cNvPr>
          <p:cNvSpPr txBox="1"/>
          <p:nvPr/>
        </p:nvSpPr>
        <p:spPr>
          <a:xfrm>
            <a:off x="1586384" y="1320492"/>
            <a:ext cx="4843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>
                <a:latin typeface="Barlow" panose="00000500000000000000" pitchFamily="50" charset="0"/>
              </a:rPr>
              <a:t>CMM- </a:t>
            </a:r>
            <a:r>
              <a:rPr lang="en-IN" dirty="0" smtClean="0">
                <a:latin typeface="Barlow" panose="00000500000000000000" pitchFamily="50" charset="0"/>
              </a:rPr>
              <a:t>FARO- </a:t>
            </a:r>
            <a:r>
              <a:rPr lang="en-IN" dirty="0">
                <a:latin typeface="Barlow" panose="00000500000000000000" pitchFamily="50" charset="0"/>
              </a:rPr>
              <a:t>6 </a:t>
            </a:r>
            <a:r>
              <a:rPr lang="en-IN" dirty="0" smtClean="0">
                <a:latin typeface="Barlow" panose="00000500000000000000" pitchFamily="50" charset="0"/>
              </a:rPr>
              <a:t>Axis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2E100B-CC99-4073-9D76-51F53B1DC5D2}"/>
              </a:ext>
            </a:extLst>
          </p:cNvPr>
          <p:cNvSpPr txBox="1"/>
          <p:nvPr/>
        </p:nvSpPr>
        <p:spPr>
          <a:xfrm>
            <a:off x="1843143" y="390365"/>
            <a:ext cx="3942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 smtClean="0">
                <a:latin typeface="Barlow" panose="00000500000000000000" pitchFamily="50" charset="0"/>
              </a:rPr>
              <a:t>Metrology &amp; Testing</a:t>
            </a:r>
            <a:endParaRPr lang="en-IN" sz="3200" b="1" dirty="0">
              <a:latin typeface="Barlow" panose="00000500000000000000" pitchFamily="50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29CF68-16B5-4303-93FA-5D7F61310D23}"/>
              </a:ext>
            </a:extLst>
          </p:cNvPr>
          <p:cNvSpPr txBox="1"/>
          <p:nvPr/>
        </p:nvSpPr>
        <p:spPr>
          <a:xfrm>
            <a:off x="1586385" y="4114596"/>
            <a:ext cx="5300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 smtClean="0">
                <a:latin typeface="Barlow" panose="00000500000000000000" pitchFamily="50" charset="0"/>
              </a:rPr>
              <a:t> Salt Spray Chamber</a:t>
            </a:r>
            <a:endParaRPr lang="en-IN" dirty="0">
              <a:latin typeface="Barlow" panose="00000500000000000000" pitchFamily="50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B913DA-1D4D-49B8-901F-AB00BE8DB00B}"/>
              </a:ext>
            </a:extLst>
          </p:cNvPr>
          <p:cNvSpPr txBox="1"/>
          <p:nvPr/>
        </p:nvSpPr>
        <p:spPr>
          <a:xfrm>
            <a:off x="1572097" y="3404149"/>
            <a:ext cx="64579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 smtClean="0">
                <a:latin typeface="Barlow" panose="00000500000000000000" pitchFamily="50" charset="0"/>
              </a:rPr>
              <a:t> </a:t>
            </a:r>
            <a:r>
              <a:rPr lang="en-IN" dirty="0" err="1" smtClean="0">
                <a:latin typeface="Barlow" panose="00000500000000000000" pitchFamily="50" charset="0"/>
              </a:rPr>
              <a:t>Spectro</a:t>
            </a:r>
            <a:r>
              <a:rPr lang="en-IN" dirty="0" smtClean="0">
                <a:latin typeface="Barlow" panose="00000500000000000000" pitchFamily="50" charset="0"/>
              </a:rPr>
              <a:t> Photometer</a:t>
            </a:r>
            <a:endParaRPr lang="en-IN" dirty="0">
              <a:latin typeface="Barlow" panose="00000500000000000000" pitchFamily="50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5D7CB8-6174-4D12-B29A-375A5BA6A9A2}"/>
              </a:ext>
            </a:extLst>
          </p:cNvPr>
          <p:cNvGrpSpPr/>
          <p:nvPr/>
        </p:nvGrpSpPr>
        <p:grpSpPr>
          <a:xfrm>
            <a:off x="842283" y="1252029"/>
            <a:ext cx="741121" cy="467321"/>
            <a:chOff x="-985815" y="2786266"/>
            <a:chExt cx="741121" cy="467321"/>
          </a:xfrm>
        </p:grpSpPr>
        <p:sp>
          <p:nvSpPr>
            <p:cNvPr id="19" name="Parallelogram 18">
              <a:extLst>
                <a:ext uri="{FF2B5EF4-FFF2-40B4-BE49-F238E27FC236}">
                  <a16:creationId xmlns:a16="http://schemas.microsoft.com/office/drawing/2014/main" id="{1AD547CB-E507-4F90-A973-600F2053D4CA}"/>
                </a:ext>
              </a:extLst>
            </p:cNvPr>
            <p:cNvSpPr/>
            <p:nvPr/>
          </p:nvSpPr>
          <p:spPr>
            <a:xfrm>
              <a:off x="-985815" y="2786266"/>
              <a:ext cx="741121" cy="467321"/>
            </a:xfrm>
            <a:prstGeom prst="parallelogram">
              <a:avLst>
                <a:gd name="adj" fmla="val 40748"/>
              </a:avLst>
            </a:prstGeom>
            <a:solidFill>
              <a:srgbClr val="00589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56B7481-B38A-47B6-9CD2-7A776DE11B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722905" y="2886181"/>
              <a:ext cx="215299" cy="290072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C29884-BBBD-4ADD-A5C0-34E7B89860BA}"/>
              </a:ext>
            </a:extLst>
          </p:cNvPr>
          <p:cNvGrpSpPr/>
          <p:nvPr/>
        </p:nvGrpSpPr>
        <p:grpSpPr>
          <a:xfrm>
            <a:off x="837231" y="3342119"/>
            <a:ext cx="741121" cy="467321"/>
            <a:chOff x="-985815" y="2786266"/>
            <a:chExt cx="741121" cy="467321"/>
          </a:xfrm>
        </p:grpSpPr>
        <p:sp>
          <p:nvSpPr>
            <p:cNvPr id="23" name="Parallelogram 22">
              <a:extLst>
                <a:ext uri="{FF2B5EF4-FFF2-40B4-BE49-F238E27FC236}">
                  <a16:creationId xmlns:a16="http://schemas.microsoft.com/office/drawing/2014/main" id="{BDA6CDA8-8B93-496E-92C8-BCE2E9C85376}"/>
                </a:ext>
              </a:extLst>
            </p:cNvPr>
            <p:cNvSpPr/>
            <p:nvPr/>
          </p:nvSpPr>
          <p:spPr>
            <a:xfrm>
              <a:off x="-985815" y="2786266"/>
              <a:ext cx="741121" cy="467321"/>
            </a:xfrm>
            <a:prstGeom prst="parallelogram">
              <a:avLst>
                <a:gd name="adj" fmla="val 40748"/>
              </a:avLst>
            </a:prstGeom>
            <a:solidFill>
              <a:srgbClr val="00589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4A835E5-E91C-41D7-8EBA-C468ADD99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722905" y="2886181"/>
              <a:ext cx="215299" cy="29007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1B68E06-CD5C-452F-87CA-A7D7187F99F5}"/>
              </a:ext>
            </a:extLst>
          </p:cNvPr>
          <p:cNvGrpSpPr/>
          <p:nvPr/>
        </p:nvGrpSpPr>
        <p:grpSpPr>
          <a:xfrm>
            <a:off x="842283" y="4051986"/>
            <a:ext cx="741121" cy="467321"/>
            <a:chOff x="-985815" y="2786266"/>
            <a:chExt cx="741121" cy="467321"/>
          </a:xfrm>
        </p:grpSpPr>
        <p:sp>
          <p:nvSpPr>
            <p:cNvPr id="30" name="Parallelogram 29">
              <a:extLst>
                <a:ext uri="{FF2B5EF4-FFF2-40B4-BE49-F238E27FC236}">
                  <a16:creationId xmlns:a16="http://schemas.microsoft.com/office/drawing/2014/main" id="{0E0D9402-778D-45E6-932F-0E01BB8C1674}"/>
                </a:ext>
              </a:extLst>
            </p:cNvPr>
            <p:cNvSpPr/>
            <p:nvPr/>
          </p:nvSpPr>
          <p:spPr>
            <a:xfrm>
              <a:off x="-985815" y="2786266"/>
              <a:ext cx="741121" cy="467321"/>
            </a:xfrm>
            <a:prstGeom prst="parallelogram">
              <a:avLst>
                <a:gd name="adj" fmla="val 40748"/>
              </a:avLst>
            </a:prstGeom>
            <a:solidFill>
              <a:srgbClr val="00589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452C998-7CE2-4F2C-92DA-DE77FCEE2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722905" y="2886181"/>
              <a:ext cx="215299" cy="29007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F29CF68-16B5-4303-93FA-5D7F61310D23}"/>
              </a:ext>
            </a:extLst>
          </p:cNvPr>
          <p:cNvSpPr txBox="1"/>
          <p:nvPr/>
        </p:nvSpPr>
        <p:spPr>
          <a:xfrm>
            <a:off x="1570191" y="4843394"/>
            <a:ext cx="44881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 smtClean="0">
                <a:latin typeface="Barlow" panose="00000500000000000000" pitchFamily="50" charset="0"/>
              </a:rPr>
              <a:t>  Profile Projector </a:t>
            </a:r>
            <a:endParaRPr lang="en-IN" dirty="0">
              <a:latin typeface="Barlow" panose="00000500000000000000" pitchFamily="50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1B68E06-CD5C-452F-87CA-A7D7187F99F5}"/>
              </a:ext>
            </a:extLst>
          </p:cNvPr>
          <p:cNvGrpSpPr/>
          <p:nvPr/>
        </p:nvGrpSpPr>
        <p:grpSpPr>
          <a:xfrm>
            <a:off x="841602" y="4780784"/>
            <a:ext cx="741121" cy="467321"/>
            <a:chOff x="-985815" y="2786266"/>
            <a:chExt cx="741121" cy="467321"/>
          </a:xfrm>
        </p:grpSpPr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0E0D9402-778D-45E6-932F-0E01BB8C1674}"/>
                </a:ext>
              </a:extLst>
            </p:cNvPr>
            <p:cNvSpPr/>
            <p:nvPr/>
          </p:nvSpPr>
          <p:spPr>
            <a:xfrm>
              <a:off x="-985815" y="2786266"/>
              <a:ext cx="741121" cy="467321"/>
            </a:xfrm>
            <a:prstGeom prst="parallelogram">
              <a:avLst>
                <a:gd name="adj" fmla="val 40748"/>
              </a:avLst>
            </a:prstGeom>
            <a:solidFill>
              <a:srgbClr val="00589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452C998-7CE2-4F2C-92DA-DE77FCEE2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722905" y="2886181"/>
              <a:ext cx="215299" cy="290072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EC29884-BBBD-4ADD-A5C0-34E7B89860BA}"/>
              </a:ext>
            </a:extLst>
          </p:cNvPr>
          <p:cNvGrpSpPr/>
          <p:nvPr/>
        </p:nvGrpSpPr>
        <p:grpSpPr>
          <a:xfrm>
            <a:off x="837515" y="2637239"/>
            <a:ext cx="741121" cy="467321"/>
            <a:chOff x="-985815" y="2786266"/>
            <a:chExt cx="741121" cy="467321"/>
          </a:xfrm>
        </p:grpSpPr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BDA6CDA8-8B93-496E-92C8-BCE2E9C85376}"/>
                </a:ext>
              </a:extLst>
            </p:cNvPr>
            <p:cNvSpPr/>
            <p:nvPr/>
          </p:nvSpPr>
          <p:spPr>
            <a:xfrm>
              <a:off x="-985815" y="2786266"/>
              <a:ext cx="741121" cy="467321"/>
            </a:xfrm>
            <a:prstGeom prst="parallelogram">
              <a:avLst>
                <a:gd name="adj" fmla="val 40748"/>
              </a:avLst>
            </a:prstGeom>
            <a:solidFill>
              <a:srgbClr val="00589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4A835E5-E91C-41D7-8EBA-C468ADD99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722905" y="2886181"/>
              <a:ext cx="215299" cy="290072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EC29884-BBBD-4ADD-A5C0-34E7B89860BA}"/>
              </a:ext>
            </a:extLst>
          </p:cNvPr>
          <p:cNvGrpSpPr/>
          <p:nvPr/>
        </p:nvGrpSpPr>
        <p:grpSpPr>
          <a:xfrm>
            <a:off x="842851" y="1932359"/>
            <a:ext cx="741121" cy="467321"/>
            <a:chOff x="-985815" y="2786266"/>
            <a:chExt cx="741121" cy="467321"/>
          </a:xfrm>
        </p:grpSpPr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BDA6CDA8-8B93-496E-92C8-BCE2E9C85376}"/>
                </a:ext>
              </a:extLst>
            </p:cNvPr>
            <p:cNvSpPr/>
            <p:nvPr/>
          </p:nvSpPr>
          <p:spPr>
            <a:xfrm>
              <a:off x="-985815" y="2786266"/>
              <a:ext cx="741121" cy="467321"/>
            </a:xfrm>
            <a:prstGeom prst="parallelogram">
              <a:avLst>
                <a:gd name="adj" fmla="val 40748"/>
              </a:avLst>
            </a:prstGeom>
            <a:solidFill>
              <a:srgbClr val="00589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4A835E5-E91C-41D7-8EBA-C468ADD99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722905" y="2886181"/>
              <a:ext cx="215299" cy="290072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D31E2DE-4FC2-4724-B96A-2A0CE53E479E}"/>
              </a:ext>
            </a:extLst>
          </p:cNvPr>
          <p:cNvSpPr txBox="1"/>
          <p:nvPr/>
        </p:nvSpPr>
        <p:spPr>
          <a:xfrm>
            <a:off x="1595904" y="2035176"/>
            <a:ext cx="4843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 smtClean="0">
                <a:latin typeface="Barlow" panose="00000500000000000000" pitchFamily="50" charset="0"/>
              </a:rPr>
              <a:t>CMM-CARL ZEISS-1000x1600x600 mm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31E2DE-4FC2-4724-B96A-2A0CE53E479E}"/>
              </a:ext>
            </a:extLst>
          </p:cNvPr>
          <p:cNvSpPr txBox="1"/>
          <p:nvPr/>
        </p:nvSpPr>
        <p:spPr>
          <a:xfrm>
            <a:off x="1595907" y="2730193"/>
            <a:ext cx="48434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 smtClean="0">
                <a:latin typeface="Barlow" panose="00000500000000000000" pitchFamily="50" charset="0"/>
              </a:rPr>
              <a:t>Video Measuring System -300x200 mm </a:t>
            </a:r>
            <a:endParaRPr lang="en-IN" dirty="0">
              <a:latin typeface="Barlow" panose="00000500000000000000" pitchFamily="50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29CF68-16B5-4303-93FA-5D7F61310D23}"/>
              </a:ext>
            </a:extLst>
          </p:cNvPr>
          <p:cNvSpPr txBox="1"/>
          <p:nvPr/>
        </p:nvSpPr>
        <p:spPr>
          <a:xfrm>
            <a:off x="1593999" y="5538738"/>
            <a:ext cx="6078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 smtClean="0">
                <a:latin typeface="Barlow" panose="00000500000000000000" pitchFamily="50" charset="0"/>
              </a:rPr>
              <a:t>  Rockwell Hardness Tester </a:t>
            </a:r>
            <a:endParaRPr lang="en-IN" dirty="0">
              <a:latin typeface="Barlow" panose="00000500000000000000" pitchFamily="50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1B68E06-CD5C-452F-87CA-A7D7187F99F5}"/>
              </a:ext>
            </a:extLst>
          </p:cNvPr>
          <p:cNvGrpSpPr/>
          <p:nvPr/>
        </p:nvGrpSpPr>
        <p:grpSpPr>
          <a:xfrm>
            <a:off x="841886" y="5476128"/>
            <a:ext cx="741121" cy="467321"/>
            <a:chOff x="-985815" y="2786266"/>
            <a:chExt cx="741121" cy="467321"/>
          </a:xfrm>
        </p:grpSpPr>
        <p:sp>
          <p:nvSpPr>
            <p:cNvPr id="43" name="Parallelogram 42">
              <a:extLst>
                <a:ext uri="{FF2B5EF4-FFF2-40B4-BE49-F238E27FC236}">
                  <a16:creationId xmlns:a16="http://schemas.microsoft.com/office/drawing/2014/main" id="{0E0D9402-778D-45E6-932F-0E01BB8C1674}"/>
                </a:ext>
              </a:extLst>
            </p:cNvPr>
            <p:cNvSpPr/>
            <p:nvPr/>
          </p:nvSpPr>
          <p:spPr>
            <a:xfrm>
              <a:off x="-985815" y="2786266"/>
              <a:ext cx="741121" cy="467321"/>
            </a:xfrm>
            <a:prstGeom prst="parallelogram">
              <a:avLst>
                <a:gd name="adj" fmla="val 40748"/>
              </a:avLst>
            </a:prstGeom>
            <a:solidFill>
              <a:srgbClr val="00589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452C998-7CE2-4F2C-92DA-DE77FCEE2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722905" y="2886181"/>
              <a:ext cx="215299" cy="290072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F29CF68-16B5-4303-93FA-5D7F61310D23}"/>
              </a:ext>
            </a:extLst>
          </p:cNvPr>
          <p:cNvSpPr txBox="1"/>
          <p:nvPr/>
        </p:nvSpPr>
        <p:spPr>
          <a:xfrm>
            <a:off x="1564838" y="6215664"/>
            <a:ext cx="6078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 smtClean="0">
                <a:latin typeface="Barlow" panose="00000500000000000000" pitchFamily="50" charset="0"/>
              </a:rPr>
              <a:t>  Density </a:t>
            </a:r>
            <a:r>
              <a:rPr lang="en-IN" dirty="0">
                <a:latin typeface="Barlow" panose="00000500000000000000" pitchFamily="50" charset="0"/>
              </a:rPr>
              <a:t>&amp; Surface Roughness Meter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1B68E06-CD5C-452F-87CA-A7D7187F99F5}"/>
              </a:ext>
            </a:extLst>
          </p:cNvPr>
          <p:cNvGrpSpPr/>
          <p:nvPr/>
        </p:nvGrpSpPr>
        <p:grpSpPr>
          <a:xfrm>
            <a:off x="817887" y="6160246"/>
            <a:ext cx="741121" cy="467321"/>
            <a:chOff x="-985815" y="2786266"/>
            <a:chExt cx="741121" cy="467321"/>
          </a:xfrm>
        </p:grpSpPr>
        <p:sp>
          <p:nvSpPr>
            <p:cNvPr id="48" name="Parallelogram 47">
              <a:extLst>
                <a:ext uri="{FF2B5EF4-FFF2-40B4-BE49-F238E27FC236}">
                  <a16:creationId xmlns:a16="http://schemas.microsoft.com/office/drawing/2014/main" id="{0E0D9402-778D-45E6-932F-0E01BB8C1674}"/>
                </a:ext>
              </a:extLst>
            </p:cNvPr>
            <p:cNvSpPr/>
            <p:nvPr/>
          </p:nvSpPr>
          <p:spPr>
            <a:xfrm>
              <a:off x="-985815" y="2786266"/>
              <a:ext cx="741121" cy="467321"/>
            </a:xfrm>
            <a:prstGeom prst="parallelogram">
              <a:avLst>
                <a:gd name="adj" fmla="val 40748"/>
              </a:avLst>
            </a:prstGeom>
            <a:solidFill>
              <a:srgbClr val="00589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9452C998-7CE2-4F2C-92DA-DE77FCEE2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-722905" y="2886181"/>
              <a:ext cx="215299" cy="290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452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1209" cy="24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24B5CB-DCDD-47D2-BF02-72DE59C35BFE}"/>
              </a:ext>
            </a:extLst>
          </p:cNvPr>
          <p:cNvSpPr txBox="1"/>
          <p:nvPr/>
        </p:nvSpPr>
        <p:spPr>
          <a:xfrm>
            <a:off x="4193310" y="135664"/>
            <a:ext cx="40517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Barlow" panose="00000500000000000000" pitchFamily="50" charset="0"/>
              </a:rPr>
              <a:t> Our Expansion </a:t>
            </a:r>
            <a:r>
              <a:rPr lang="en-US" sz="3200" b="1" dirty="0">
                <a:latin typeface="Barlow" panose="00000500000000000000" pitchFamily="50" charset="0"/>
              </a:rPr>
              <a:t>Plan</a:t>
            </a:r>
            <a:endParaRPr lang="en-US" sz="3200" b="1" dirty="0" smtClean="0">
              <a:latin typeface="Barlow" panose="00000500000000000000" pitchFamily="50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9004" y="720439"/>
            <a:ext cx="998332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4F35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20B0604020202020204" charset="0"/>
                <a:cs typeface="Barlow" panose="020B0604020202020204" charset="0"/>
              </a:rPr>
              <a:t>2023</a:t>
            </a:r>
          </a:p>
          <a:p>
            <a:endParaRPr lang="en-GB" dirty="0" smtClean="0">
              <a:latin typeface="Barlow" panose="020B0604020202020204" charset="0"/>
              <a:cs typeface="Barlow" panose="020B0604020202020204" charset="0"/>
            </a:endParaRPr>
          </a:p>
          <a:p>
            <a:r>
              <a:rPr lang="en-GB" b="1" u="sng" dirty="0">
                <a:solidFill>
                  <a:srgbClr val="4F35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20B0604020202020204" charset="0"/>
                <a:cs typeface="Barlow" panose="020B0604020202020204" charset="0"/>
              </a:rPr>
              <a:t>Feb</a:t>
            </a:r>
            <a:r>
              <a:rPr lang="en-GB" sz="2400" b="1" dirty="0">
                <a:solidFill>
                  <a:srgbClr val="4F35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20B0604020202020204" charset="0"/>
                <a:cs typeface="Barlow" panose="020B0604020202020204" charset="0"/>
              </a:rPr>
              <a:t> </a:t>
            </a:r>
            <a:r>
              <a:rPr lang="en-GB" dirty="0" smtClean="0">
                <a:latin typeface="Barlow" panose="020B0604020202020204" charset="0"/>
                <a:cs typeface="Barlow" panose="020B0604020202020204" charset="0"/>
              </a:rPr>
              <a:t>- High-Speed Stamping 80T, Chennai.</a:t>
            </a:r>
          </a:p>
          <a:p>
            <a:endParaRPr lang="en-GB" dirty="0" smtClean="0">
              <a:latin typeface="Barlow" panose="020B0604020202020204" charset="0"/>
              <a:cs typeface="Barlow" panose="020B0604020202020204" charset="0"/>
            </a:endParaRPr>
          </a:p>
          <a:p>
            <a:r>
              <a:rPr lang="en-GB" b="1" u="sng" dirty="0">
                <a:solidFill>
                  <a:srgbClr val="4F35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20B0604020202020204" charset="0"/>
                <a:cs typeface="Barlow" panose="020B0604020202020204" charset="0"/>
              </a:rPr>
              <a:t>Mar</a:t>
            </a:r>
            <a:r>
              <a:rPr lang="en-GB" dirty="0" smtClean="0">
                <a:latin typeface="Barlow" panose="020B0604020202020204" charset="0"/>
                <a:cs typeface="Barlow" panose="020B0604020202020204" charset="0"/>
              </a:rPr>
              <a:t>  - High-Speed </a:t>
            </a:r>
            <a:r>
              <a:rPr lang="en-GB" dirty="0">
                <a:latin typeface="Barlow" panose="020B0604020202020204" charset="0"/>
                <a:cs typeface="Barlow" panose="020B0604020202020204" charset="0"/>
              </a:rPr>
              <a:t>Stamping Line </a:t>
            </a:r>
            <a:r>
              <a:rPr lang="en-GB" dirty="0" smtClean="0">
                <a:latin typeface="Barlow" panose="020B0604020202020204" charset="0"/>
                <a:cs typeface="Barlow" panose="020B0604020202020204" charset="0"/>
              </a:rPr>
              <a:t>160T, Harohalli, Bengaluru.</a:t>
            </a:r>
          </a:p>
          <a:p>
            <a:endParaRPr lang="en-GB" dirty="0">
              <a:latin typeface="Barlow" panose="020B0604020202020204" charset="0"/>
              <a:cs typeface="Barlow" panose="020B0604020202020204" charset="0"/>
            </a:endParaRPr>
          </a:p>
          <a:p>
            <a:r>
              <a:rPr lang="en-GB" b="1" u="sng" dirty="0">
                <a:solidFill>
                  <a:srgbClr val="4F35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20B0604020202020204" charset="0"/>
                <a:cs typeface="Barlow" panose="020B0604020202020204" charset="0"/>
              </a:rPr>
              <a:t>May</a:t>
            </a:r>
            <a:r>
              <a:rPr lang="en-GB" dirty="0">
                <a:latin typeface="Barlow" panose="020B0604020202020204" charset="0"/>
                <a:cs typeface="Barlow" panose="020B0604020202020204" charset="0"/>
              </a:rPr>
              <a:t> </a:t>
            </a:r>
            <a:r>
              <a:rPr lang="en-GB" dirty="0" smtClean="0">
                <a:latin typeface="Barlow" panose="020B0604020202020204" charset="0"/>
                <a:cs typeface="Barlow" panose="020B0604020202020204" charset="0"/>
              </a:rPr>
              <a:t>– Third Party Warehouse, Ohio USA.</a:t>
            </a:r>
          </a:p>
          <a:p>
            <a:endParaRPr lang="en-GB" dirty="0">
              <a:latin typeface="Barlow" panose="020B0604020202020204" charset="0"/>
              <a:cs typeface="Barlow" panose="020B0604020202020204" charset="0"/>
            </a:endParaRPr>
          </a:p>
          <a:p>
            <a:r>
              <a:rPr lang="en-GB" b="1" u="sng" dirty="0" smtClean="0">
                <a:solidFill>
                  <a:srgbClr val="4F35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20B0604020202020204" charset="0"/>
                <a:cs typeface="Barlow" panose="020B0604020202020204" charset="0"/>
              </a:rPr>
              <a:t>Aug </a:t>
            </a:r>
            <a:r>
              <a:rPr lang="en-GB" dirty="0" smtClean="0">
                <a:latin typeface="Barlow" panose="020B0604020202020204" charset="0"/>
                <a:cs typeface="Barlow" panose="020B0604020202020204" charset="0"/>
              </a:rPr>
              <a:t>– 4kw Fibre Laser, Makali</a:t>
            </a:r>
            <a:r>
              <a:rPr lang="en-GB" dirty="0">
                <a:latin typeface="Barlow" panose="020B0604020202020204" charset="0"/>
                <a:cs typeface="Barlow" panose="020B0604020202020204" charset="0"/>
              </a:rPr>
              <a:t>, </a:t>
            </a:r>
            <a:r>
              <a:rPr lang="en-GB" dirty="0" smtClean="0">
                <a:latin typeface="Barlow" panose="020B0604020202020204" charset="0"/>
                <a:cs typeface="Barlow" panose="020B0604020202020204" charset="0"/>
              </a:rPr>
              <a:t>Bengaluru.</a:t>
            </a:r>
          </a:p>
          <a:p>
            <a:endParaRPr lang="en-GB" dirty="0">
              <a:latin typeface="Barlow" panose="020B0604020202020204" charset="0"/>
              <a:cs typeface="Barlow" panose="020B0604020202020204" charset="0"/>
            </a:endParaRPr>
          </a:p>
          <a:p>
            <a:r>
              <a:rPr lang="en-GB" b="1" u="sng" dirty="0">
                <a:solidFill>
                  <a:srgbClr val="4F35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20B0604020202020204" charset="0"/>
                <a:cs typeface="Barlow" panose="020B0604020202020204" charset="0"/>
              </a:rPr>
              <a:t>Sep</a:t>
            </a:r>
            <a:r>
              <a:rPr lang="en-GB" dirty="0">
                <a:latin typeface="Barlow" panose="020B0604020202020204" charset="0"/>
                <a:cs typeface="Barlow" panose="020B0604020202020204" charset="0"/>
              </a:rPr>
              <a:t> </a:t>
            </a:r>
            <a:r>
              <a:rPr lang="en-GB" dirty="0" smtClean="0">
                <a:latin typeface="Barlow" panose="020B0604020202020204" charset="0"/>
                <a:cs typeface="Barlow" panose="020B0604020202020204" charset="0"/>
              </a:rPr>
              <a:t>-  Robotic </a:t>
            </a:r>
            <a:r>
              <a:rPr lang="en-GB" dirty="0">
                <a:latin typeface="Barlow" panose="020B0604020202020204" charset="0"/>
                <a:cs typeface="Barlow" panose="020B0604020202020204" charset="0"/>
              </a:rPr>
              <a:t>Welding </a:t>
            </a:r>
            <a:r>
              <a:rPr lang="en-GB" dirty="0" smtClean="0">
                <a:latin typeface="Barlow" panose="020B0604020202020204" charset="0"/>
                <a:cs typeface="Barlow" panose="020B0604020202020204" charset="0"/>
              </a:rPr>
              <a:t>Line, Harohalli, Bengaluru.</a:t>
            </a:r>
          </a:p>
          <a:p>
            <a:endParaRPr lang="en-GB" dirty="0">
              <a:latin typeface="Barlow" panose="020B0604020202020204" charset="0"/>
              <a:cs typeface="Barlow" panose="020B0604020202020204" charset="0"/>
            </a:endParaRPr>
          </a:p>
          <a:p>
            <a:r>
              <a:rPr lang="en-GB" b="1" u="sng" dirty="0" smtClean="0">
                <a:solidFill>
                  <a:srgbClr val="4F35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20B0604020202020204" charset="0"/>
                <a:cs typeface="Barlow" panose="020B0604020202020204" charset="0"/>
              </a:rPr>
              <a:t>Nov </a:t>
            </a:r>
            <a:r>
              <a:rPr lang="en-GB" dirty="0" smtClean="0">
                <a:latin typeface="Barlow" panose="020B0604020202020204" charset="0"/>
                <a:cs typeface="Barlow" panose="020B0604020202020204" charset="0"/>
              </a:rPr>
              <a:t>– Third Party Warehouse, </a:t>
            </a:r>
            <a:r>
              <a:rPr lang="en-GB" dirty="0">
                <a:latin typeface="Barlow" panose="020B0604020202020204" charset="0"/>
                <a:cs typeface="Barlow" panose="020B0604020202020204" charset="0"/>
              </a:rPr>
              <a:t>Guadalajara, </a:t>
            </a:r>
            <a:r>
              <a:rPr lang="en-GB" dirty="0" smtClean="0">
                <a:latin typeface="Barlow" panose="020B0604020202020204" charset="0"/>
                <a:cs typeface="Barlow" panose="020B0604020202020204" charset="0"/>
              </a:rPr>
              <a:t>Mexico.</a:t>
            </a:r>
          </a:p>
          <a:p>
            <a:endParaRPr lang="en-GB" dirty="0">
              <a:latin typeface="Barlow" panose="020B0604020202020204" charset="0"/>
              <a:cs typeface="Barlow" panose="020B0604020202020204" charset="0"/>
            </a:endParaRPr>
          </a:p>
          <a:p>
            <a:r>
              <a:rPr lang="en-GB" b="1" u="sng" dirty="0">
                <a:solidFill>
                  <a:srgbClr val="4F35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20B0604020202020204" charset="0"/>
                <a:cs typeface="Barlow" panose="020B0604020202020204" charset="0"/>
              </a:rPr>
              <a:t>Dec</a:t>
            </a:r>
            <a:r>
              <a:rPr lang="en-GB" dirty="0" smtClean="0">
                <a:latin typeface="Barlow" panose="020B0604020202020204" charset="0"/>
                <a:cs typeface="Barlow" panose="020B0604020202020204" charset="0"/>
              </a:rPr>
              <a:t> -  Manufacturing </a:t>
            </a:r>
            <a:r>
              <a:rPr lang="en-GB" dirty="0">
                <a:latin typeface="Barlow" panose="020B0604020202020204" charset="0"/>
                <a:cs typeface="Barlow" panose="020B0604020202020204" charset="0"/>
              </a:rPr>
              <a:t>Plant (6000 </a:t>
            </a:r>
            <a:r>
              <a:rPr lang="en-GB" dirty="0" err="1">
                <a:latin typeface="Barlow" panose="020B0604020202020204" charset="0"/>
                <a:cs typeface="Barlow" panose="020B0604020202020204" charset="0"/>
              </a:rPr>
              <a:t>sqm</a:t>
            </a:r>
            <a:r>
              <a:rPr lang="en-GB" dirty="0">
                <a:latin typeface="Barlow" panose="020B0604020202020204" charset="0"/>
                <a:cs typeface="Barlow" panose="020B0604020202020204" charset="0"/>
              </a:rPr>
              <a:t>), </a:t>
            </a:r>
            <a:r>
              <a:rPr lang="en-GB" dirty="0" err="1">
                <a:latin typeface="Barlow" panose="020B0604020202020204" charset="0"/>
                <a:cs typeface="Barlow" panose="020B0604020202020204" charset="0"/>
              </a:rPr>
              <a:t>Dobbaspet</a:t>
            </a:r>
            <a:r>
              <a:rPr lang="en-GB" dirty="0">
                <a:latin typeface="Barlow" panose="020B0604020202020204" charset="0"/>
                <a:cs typeface="Barlow" panose="020B0604020202020204" charset="0"/>
              </a:rPr>
              <a:t>, Bengaluru.</a:t>
            </a:r>
          </a:p>
          <a:p>
            <a:endParaRPr lang="en-GB" dirty="0" smtClean="0">
              <a:latin typeface="Barlow" panose="020B0604020202020204" charset="0"/>
              <a:cs typeface="Barlow" panose="020B0604020202020204" charset="0"/>
            </a:endParaRPr>
          </a:p>
          <a:p>
            <a:r>
              <a:rPr lang="en-GB" sz="2400" b="1" dirty="0" smtClean="0">
                <a:solidFill>
                  <a:srgbClr val="4F35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20B0604020202020204" charset="0"/>
                <a:cs typeface="Barlow" panose="020B0604020202020204" charset="0"/>
              </a:rPr>
              <a:t>2024</a:t>
            </a:r>
          </a:p>
          <a:p>
            <a:endParaRPr lang="en-GB" b="1" u="sng" dirty="0" smtClean="0">
              <a:solidFill>
                <a:srgbClr val="4F35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20B0604020202020204" charset="0"/>
              <a:cs typeface="Barlow" panose="020B0604020202020204" charset="0"/>
            </a:endParaRPr>
          </a:p>
          <a:p>
            <a:r>
              <a:rPr lang="en-GB" b="1" u="sng" dirty="0" smtClean="0">
                <a:solidFill>
                  <a:srgbClr val="4F35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20B0604020202020204" charset="0"/>
                <a:cs typeface="Barlow" panose="020B0604020202020204" charset="0"/>
              </a:rPr>
              <a:t>Dec</a:t>
            </a:r>
            <a:r>
              <a:rPr lang="en-GB" dirty="0" smtClean="0">
                <a:latin typeface="Barlow" panose="020B0604020202020204" charset="0"/>
                <a:cs typeface="Barlow" panose="020B0604020202020204" charset="0"/>
              </a:rPr>
              <a:t> - </a:t>
            </a:r>
            <a:r>
              <a:rPr lang="en-GB" dirty="0">
                <a:latin typeface="Barlow" panose="020B0604020202020204" charset="0"/>
                <a:cs typeface="Barlow" panose="020B0604020202020204" charset="0"/>
              </a:rPr>
              <a:t>Manufacturing Plant (15000 </a:t>
            </a:r>
            <a:r>
              <a:rPr lang="en-GB" dirty="0" err="1" smtClean="0">
                <a:latin typeface="Barlow" panose="020B0604020202020204" charset="0"/>
                <a:cs typeface="Barlow" panose="020B0604020202020204" charset="0"/>
              </a:rPr>
              <a:t>sqm</a:t>
            </a:r>
            <a:r>
              <a:rPr lang="en-GB" dirty="0" smtClean="0">
                <a:latin typeface="Barlow" panose="020B0604020202020204" charset="0"/>
                <a:cs typeface="Barlow" panose="020B0604020202020204" charset="0"/>
              </a:rPr>
              <a:t>), Harohalli, Bengaluru.</a:t>
            </a:r>
            <a:endParaRPr lang="en-IN" dirty="0">
              <a:latin typeface="Barlow" panose="020B0604020202020204" charset="0"/>
              <a:cs typeface="Barlow" panose="020B0604020202020204" charset="0"/>
            </a:endParaRPr>
          </a:p>
          <a:p>
            <a:r>
              <a:rPr lang="en-IN" dirty="0">
                <a:latin typeface="Barlow" panose="020B0604020202020204" charset="0"/>
                <a:cs typeface="Barlow" panose="020B0604020202020204" charset="0"/>
              </a:rPr>
              <a:t> </a:t>
            </a:r>
            <a:r>
              <a:rPr lang="en-IN" dirty="0" smtClean="0">
                <a:latin typeface="Barlow" panose="020B0604020202020204" charset="0"/>
                <a:cs typeface="Barlow" panose="020B0604020202020204" charset="0"/>
              </a:rPr>
              <a:t>           (Machine </a:t>
            </a:r>
            <a:r>
              <a:rPr lang="en-IN" dirty="0">
                <a:latin typeface="Barlow" panose="020B0604020202020204" charset="0"/>
                <a:cs typeface="Barlow" panose="020B0604020202020204" charset="0"/>
              </a:rPr>
              <a:t>shop, Stamping, Fabrication, Powder coating, Painting, </a:t>
            </a:r>
            <a:r>
              <a:rPr lang="en-IN" dirty="0" smtClean="0">
                <a:latin typeface="Barlow" panose="020B0604020202020204" charset="0"/>
                <a:cs typeface="Barlow" panose="020B0604020202020204" charset="0"/>
              </a:rPr>
              <a:t>Metal-3D Printing)</a:t>
            </a:r>
            <a:endParaRPr lang="en-GB" dirty="0">
              <a:latin typeface="Barlow" panose="020B0604020202020204" charset="0"/>
              <a:cs typeface="Barl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90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6E1937-824B-4248-8452-091B36A91AA3}"/>
              </a:ext>
            </a:extLst>
          </p:cNvPr>
          <p:cNvSpPr txBox="1"/>
          <p:nvPr/>
        </p:nvSpPr>
        <p:spPr>
          <a:xfrm>
            <a:off x="4509081" y="2731099"/>
            <a:ext cx="2971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0000500000000000000" pitchFamily="50" charset="0"/>
              </a:rPr>
              <a:t>Products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0000500000000000000" pitchFamily="50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9A0DF0-1E54-4B02-BB2A-74FA4A3E9C7B}"/>
              </a:ext>
            </a:extLst>
          </p:cNvPr>
          <p:cNvCxnSpPr>
            <a:cxnSpLocks/>
          </p:cNvCxnSpPr>
          <p:nvPr/>
        </p:nvCxnSpPr>
        <p:spPr>
          <a:xfrm>
            <a:off x="4626981" y="3654429"/>
            <a:ext cx="273600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3" name="Picture 4" descr="F:\Product Pics-Ganesh03042021\Stamped components-Automotive\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5175" y="1442384"/>
            <a:ext cx="3499741" cy="2333525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24B5CB-DCDD-47D2-BF02-72DE59C35BFE}"/>
              </a:ext>
            </a:extLst>
          </p:cNvPr>
          <p:cNvSpPr txBox="1"/>
          <p:nvPr/>
        </p:nvSpPr>
        <p:spPr>
          <a:xfrm>
            <a:off x="3056514" y="272457"/>
            <a:ext cx="7129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Barlow" panose="00000500000000000000" pitchFamily="50" charset="0"/>
              </a:rPr>
              <a:t>Stamped Components - Automotive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7FFCEE-9BFD-43D9-810F-EAB0D6409D27}"/>
              </a:ext>
            </a:extLst>
          </p:cNvPr>
          <p:cNvCxnSpPr>
            <a:cxnSpLocks/>
          </p:cNvCxnSpPr>
          <p:nvPr/>
        </p:nvCxnSpPr>
        <p:spPr>
          <a:xfrm>
            <a:off x="10310842" y="591575"/>
            <a:ext cx="1054100" cy="0"/>
          </a:xfrm>
          <a:prstGeom prst="line">
            <a:avLst/>
          </a:prstGeom>
          <a:ln w="76200"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A7D615-7F68-42FF-8681-45C0A68C5394}"/>
              </a:ext>
            </a:extLst>
          </p:cNvPr>
          <p:cNvCxnSpPr>
            <a:cxnSpLocks/>
          </p:cNvCxnSpPr>
          <p:nvPr/>
        </p:nvCxnSpPr>
        <p:spPr>
          <a:xfrm>
            <a:off x="1970066" y="560511"/>
            <a:ext cx="1054100" cy="0"/>
          </a:xfrm>
          <a:prstGeom prst="line">
            <a:avLst/>
          </a:prstGeom>
          <a:ln w="76200"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F:\Product Pics-Ganesh03042021\Stamped components-Automotive\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88656" y="1841171"/>
            <a:ext cx="3798952" cy="1084538"/>
          </a:xfrm>
          <a:prstGeom prst="rect">
            <a:avLst/>
          </a:prstGeom>
          <a:noFill/>
        </p:spPr>
      </p:pic>
      <p:pic>
        <p:nvPicPr>
          <p:cNvPr id="8" name="Picture 3" descr="F:\Product Pics-Ganesh03042021\Stamped components-Automotive\02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0608" y="1634187"/>
            <a:ext cx="4163836" cy="1302383"/>
          </a:xfrm>
          <a:prstGeom prst="rect">
            <a:avLst/>
          </a:prstGeom>
          <a:noFill/>
        </p:spPr>
      </p:pic>
      <p:pic>
        <p:nvPicPr>
          <p:cNvPr id="9" name="Picture 2" descr="F:\Product Pics-Ganesh03042021\New folder (2)\0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39926" y="3885321"/>
            <a:ext cx="4349936" cy="1796864"/>
          </a:xfrm>
          <a:prstGeom prst="rect">
            <a:avLst/>
          </a:prstGeom>
          <a:noFill/>
        </p:spPr>
      </p:pic>
      <p:pic>
        <p:nvPicPr>
          <p:cNvPr id="10" name="Picture 3" descr="F:\Product Pics-Ganesh03042021\New folder (2)\06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13135" y="3393183"/>
            <a:ext cx="4232480" cy="2824895"/>
          </a:xfrm>
          <a:prstGeom prst="rect">
            <a:avLst/>
          </a:prstGeom>
          <a:noFill/>
        </p:spPr>
      </p:pic>
      <p:pic>
        <p:nvPicPr>
          <p:cNvPr id="11" name="Picture 4" descr="F:\Product Pics-Ganesh03042021\New folder (2)\0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343405" y="3870799"/>
            <a:ext cx="3727265" cy="19116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24B5CB-DCDD-47D2-BF02-72DE59C35BFE}"/>
              </a:ext>
            </a:extLst>
          </p:cNvPr>
          <p:cNvSpPr txBox="1"/>
          <p:nvPr/>
        </p:nvSpPr>
        <p:spPr>
          <a:xfrm>
            <a:off x="2882272" y="261538"/>
            <a:ext cx="7129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Barlow" panose="00000500000000000000" pitchFamily="50" charset="0"/>
              </a:rPr>
              <a:t>Stamped Components - Automotive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7FFCEE-9BFD-43D9-810F-EAB0D6409D27}"/>
              </a:ext>
            </a:extLst>
          </p:cNvPr>
          <p:cNvCxnSpPr>
            <a:cxnSpLocks/>
          </p:cNvCxnSpPr>
          <p:nvPr/>
        </p:nvCxnSpPr>
        <p:spPr>
          <a:xfrm>
            <a:off x="9835211" y="580656"/>
            <a:ext cx="1054100" cy="0"/>
          </a:xfrm>
          <a:prstGeom prst="line">
            <a:avLst/>
          </a:prstGeom>
          <a:ln w="76200"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A7D615-7F68-42FF-8681-45C0A68C5394}"/>
              </a:ext>
            </a:extLst>
          </p:cNvPr>
          <p:cNvCxnSpPr>
            <a:cxnSpLocks/>
          </p:cNvCxnSpPr>
          <p:nvPr/>
        </p:nvCxnSpPr>
        <p:spPr>
          <a:xfrm>
            <a:off x="2034634" y="540242"/>
            <a:ext cx="1054100" cy="0"/>
          </a:xfrm>
          <a:prstGeom prst="line">
            <a:avLst/>
          </a:prstGeom>
          <a:ln w="76200"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F:\High Resolution Pictures\Pics for stamping ppt-Madan 10.05.21\17cr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955" y="1570292"/>
            <a:ext cx="4554356" cy="2949841"/>
          </a:xfrm>
          <a:prstGeom prst="rect">
            <a:avLst/>
          </a:prstGeom>
          <a:noFill/>
        </p:spPr>
      </p:pic>
      <p:pic>
        <p:nvPicPr>
          <p:cNvPr id="10" name="Picture 4" descr="F:\High Resolution Pictures\Pics for stamping ppt-Madan 10.05.21\6 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4206" y="728621"/>
            <a:ext cx="5074919" cy="2498421"/>
          </a:xfrm>
          <a:prstGeom prst="rect">
            <a:avLst/>
          </a:prstGeom>
          <a:noFill/>
        </p:spPr>
      </p:pic>
      <p:pic>
        <p:nvPicPr>
          <p:cNvPr id="12" name="Picture 11" descr="Mobis audio system part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0562" y="2888868"/>
            <a:ext cx="3085652" cy="30286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2111" y="2880411"/>
            <a:ext cx="2909784" cy="25503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09" y="5457259"/>
            <a:ext cx="8043480" cy="13488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24B5CB-DCDD-47D2-BF02-72DE59C35BFE}"/>
              </a:ext>
            </a:extLst>
          </p:cNvPr>
          <p:cNvSpPr txBox="1"/>
          <p:nvPr/>
        </p:nvSpPr>
        <p:spPr>
          <a:xfrm>
            <a:off x="3056514" y="272457"/>
            <a:ext cx="7129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Barlow" panose="00000500000000000000" pitchFamily="50" charset="0"/>
              </a:rPr>
              <a:t>Stamped Components - Industrial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7FFCEE-9BFD-43D9-810F-EAB0D6409D27}"/>
              </a:ext>
            </a:extLst>
          </p:cNvPr>
          <p:cNvCxnSpPr>
            <a:cxnSpLocks/>
          </p:cNvCxnSpPr>
          <p:nvPr/>
        </p:nvCxnSpPr>
        <p:spPr>
          <a:xfrm>
            <a:off x="10096528" y="591575"/>
            <a:ext cx="1054100" cy="0"/>
          </a:xfrm>
          <a:prstGeom prst="line">
            <a:avLst/>
          </a:prstGeom>
          <a:ln w="76200"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A7D615-7F68-42FF-8681-45C0A68C5394}"/>
              </a:ext>
            </a:extLst>
          </p:cNvPr>
          <p:cNvCxnSpPr>
            <a:cxnSpLocks/>
          </p:cNvCxnSpPr>
          <p:nvPr/>
        </p:nvCxnSpPr>
        <p:spPr>
          <a:xfrm>
            <a:off x="2112942" y="571480"/>
            <a:ext cx="1054100" cy="0"/>
          </a:xfrm>
          <a:prstGeom prst="line">
            <a:avLst/>
          </a:prstGeom>
          <a:ln w="76200"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 descr="F:\Product Pics-Ganesh03042021\New folder (2)\05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2231" y="3935099"/>
            <a:ext cx="3651840" cy="2741021"/>
          </a:xfrm>
          <a:prstGeom prst="rect">
            <a:avLst/>
          </a:prstGeom>
          <a:noFill/>
        </p:spPr>
      </p:pic>
      <p:pic>
        <p:nvPicPr>
          <p:cNvPr id="16" name="Picture 4" descr="F:\Product Pics-Ganesh03042021\New folder (2)\06 (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33694" y="1229975"/>
            <a:ext cx="4158306" cy="2295729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9323" y="1157947"/>
            <a:ext cx="2700329" cy="270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 descr="C:\Users\Veena Mohare\Desktop\28DZcrop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544" y="1191521"/>
            <a:ext cx="4557225" cy="2120194"/>
          </a:xfrm>
          <a:prstGeom prst="rect">
            <a:avLst/>
          </a:prstGeom>
          <a:noFill/>
        </p:spPr>
      </p:pic>
      <p:pic>
        <p:nvPicPr>
          <p:cNvPr id="33796" name="Picture 4" descr="F:\PPT Images white Background-22032021\35-DZ(1)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326" y="3548418"/>
            <a:ext cx="4595028" cy="3063919"/>
          </a:xfrm>
          <a:prstGeom prst="rect">
            <a:avLst/>
          </a:prstGeom>
          <a:noFill/>
        </p:spPr>
      </p:pic>
      <p:pic>
        <p:nvPicPr>
          <p:cNvPr id="15" name="Picture 3" descr="F:\Product Pics-Ganesh03042021\New folder (2)\0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7610" y="4057676"/>
            <a:ext cx="3706279" cy="23178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24B5CB-DCDD-47D2-BF02-72DE59C35BFE}"/>
              </a:ext>
            </a:extLst>
          </p:cNvPr>
          <p:cNvSpPr txBox="1"/>
          <p:nvPr/>
        </p:nvSpPr>
        <p:spPr>
          <a:xfrm>
            <a:off x="3056514" y="272457"/>
            <a:ext cx="7129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Barlow" panose="00000500000000000000" pitchFamily="50" charset="0"/>
              </a:rPr>
              <a:t>Stamped Components - Industrial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77FFCEE-9BFD-43D9-810F-EAB0D6409D27}"/>
              </a:ext>
            </a:extLst>
          </p:cNvPr>
          <p:cNvCxnSpPr>
            <a:cxnSpLocks/>
          </p:cNvCxnSpPr>
          <p:nvPr/>
        </p:nvCxnSpPr>
        <p:spPr>
          <a:xfrm>
            <a:off x="10096528" y="591575"/>
            <a:ext cx="1054100" cy="0"/>
          </a:xfrm>
          <a:prstGeom prst="line">
            <a:avLst/>
          </a:prstGeom>
          <a:ln w="76200"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A7D615-7F68-42FF-8681-45C0A68C5394}"/>
              </a:ext>
            </a:extLst>
          </p:cNvPr>
          <p:cNvCxnSpPr>
            <a:cxnSpLocks/>
          </p:cNvCxnSpPr>
          <p:nvPr/>
        </p:nvCxnSpPr>
        <p:spPr>
          <a:xfrm>
            <a:off x="2112942" y="571480"/>
            <a:ext cx="1054100" cy="0"/>
          </a:xfrm>
          <a:prstGeom prst="line">
            <a:avLst/>
          </a:prstGeom>
          <a:ln w="76200"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7" descr="F:\High Resolution Pictures\Pics for stamping ppt-Madan 10.05.21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96870" y="1599754"/>
            <a:ext cx="3895130" cy="4725930"/>
          </a:xfrm>
          <a:prstGeom prst="rect">
            <a:avLst/>
          </a:prstGeom>
          <a:noFill/>
        </p:spPr>
      </p:pic>
      <p:pic>
        <p:nvPicPr>
          <p:cNvPr id="19" name="Picture 8" descr="F:\High Resolution Pictures\Pics for stamping ppt-Madan 10.05.21\1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0" y="3931966"/>
            <a:ext cx="4521200" cy="2447735"/>
          </a:xfrm>
          <a:prstGeom prst="rect">
            <a:avLst/>
          </a:prstGeom>
          <a:noFill/>
        </p:spPr>
      </p:pic>
      <p:pic>
        <p:nvPicPr>
          <p:cNvPr id="20" name="Picture 9" descr="F:\High Resolution Pictures\Pics for stamping ppt-Madan 10.05.21\1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7235" y="1296484"/>
            <a:ext cx="4943404" cy="2578100"/>
          </a:xfrm>
          <a:prstGeom prst="rect">
            <a:avLst/>
          </a:prstGeom>
          <a:noFill/>
        </p:spPr>
      </p:pic>
      <p:pic>
        <p:nvPicPr>
          <p:cNvPr id="21" name="Picture 10" descr="F:\High Resolution Pictures\Pics for stamping ppt-Madan 10.05.21\7crop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0" y="3910128"/>
            <a:ext cx="3581399" cy="2086871"/>
          </a:xfrm>
          <a:prstGeom prst="rect">
            <a:avLst/>
          </a:prstGeom>
          <a:noFill/>
        </p:spPr>
      </p:pic>
      <p:pic>
        <p:nvPicPr>
          <p:cNvPr id="22" name="Picture 11" descr="F:\High Resolution Pictures\Pics for stamping ppt-Madan 10.05.21\8crop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825" y="1214422"/>
            <a:ext cx="3282625" cy="30030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24B5CB-DCDD-47D2-BF02-72DE59C35BFE}"/>
              </a:ext>
            </a:extLst>
          </p:cNvPr>
          <p:cNvSpPr txBox="1"/>
          <p:nvPr/>
        </p:nvSpPr>
        <p:spPr>
          <a:xfrm>
            <a:off x="3017515" y="348764"/>
            <a:ext cx="65183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Barlow" panose="00000500000000000000" pitchFamily="50" charset="0"/>
              </a:rPr>
              <a:t>Stamped Components – Industrial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7FFCEE-9BFD-43D9-810F-EAB0D6409D27}"/>
              </a:ext>
            </a:extLst>
          </p:cNvPr>
          <p:cNvCxnSpPr>
            <a:cxnSpLocks/>
          </p:cNvCxnSpPr>
          <p:nvPr/>
        </p:nvCxnSpPr>
        <p:spPr>
          <a:xfrm>
            <a:off x="9493244" y="667882"/>
            <a:ext cx="1054100" cy="0"/>
          </a:xfrm>
          <a:prstGeom prst="line">
            <a:avLst/>
          </a:prstGeom>
          <a:ln w="76200"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A7D615-7F68-42FF-8681-45C0A68C5394}"/>
              </a:ext>
            </a:extLst>
          </p:cNvPr>
          <p:cNvCxnSpPr>
            <a:cxnSpLocks/>
          </p:cNvCxnSpPr>
          <p:nvPr/>
        </p:nvCxnSpPr>
        <p:spPr>
          <a:xfrm>
            <a:off x="2004119" y="652369"/>
            <a:ext cx="1054100" cy="0"/>
          </a:xfrm>
          <a:prstGeom prst="line">
            <a:avLst/>
          </a:prstGeom>
          <a:ln w="76200"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F:\High Resolution Pictures\Pics for stamping ppt-Madan 10.05.21\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7909" y="864056"/>
            <a:ext cx="10175965" cy="599394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48149" cy="23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222067" y="2740347"/>
            <a:ext cx="544721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0737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Barlow" panose="00000500000000000000" pitchFamily="50" charset="0"/>
              </a:rPr>
              <a:t>Stamped Components </a:t>
            </a:r>
            <a:r>
              <a:rPr lang="en-US" b="1" dirty="0" smtClean="0">
                <a:solidFill>
                  <a:schemeClr val="accent1"/>
                </a:solidFill>
                <a:latin typeface="Barlow" panose="00000500000000000000" pitchFamily="50" charset="0"/>
              </a:rPr>
              <a:t>		</a:t>
            </a:r>
          </a:p>
          <a:p>
            <a:pPr marL="820737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n-IN" b="1" dirty="0" smtClean="0">
                <a:solidFill>
                  <a:srgbClr val="0070C0"/>
                </a:solidFill>
                <a:latin typeface="Barlow" panose="00000500000000000000" pitchFamily="50" charset="0"/>
              </a:rPr>
              <a:t>Precision Fabrication</a:t>
            </a:r>
          </a:p>
          <a:p>
            <a:pPr marL="820737" indent="-285750">
              <a:lnSpc>
                <a:spcPct val="150000"/>
              </a:lnSpc>
              <a:spcAft>
                <a:spcPts val="600"/>
              </a:spcAft>
            </a:pPr>
            <a:endParaRPr lang="en-IN" b="1" dirty="0" smtClean="0">
              <a:solidFill>
                <a:srgbClr val="0070C0"/>
              </a:solidFill>
              <a:latin typeface="Barlow" panose="00000500000000000000" pitchFamily="50" charset="0"/>
            </a:endParaRPr>
          </a:p>
          <a:p>
            <a:pPr marL="820737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Barlow" panose="00000500000000000000" pitchFamily="50" charset="0"/>
              </a:rPr>
              <a:t>Mechanical /Electro Mech. </a:t>
            </a:r>
            <a:r>
              <a:rPr lang="en-US" b="1" dirty="0" err="1" smtClean="0">
                <a:solidFill>
                  <a:srgbClr val="0070C0"/>
                </a:solidFill>
                <a:latin typeface="Barlow" panose="00000500000000000000" pitchFamily="50" charset="0"/>
              </a:rPr>
              <a:t>Assy</a:t>
            </a:r>
            <a:endParaRPr lang="en-US" b="1" dirty="0" smtClean="0">
              <a:solidFill>
                <a:srgbClr val="0070C0"/>
              </a:solidFill>
              <a:latin typeface="Barlow" panose="00000500000000000000" pitchFamily="50" charset="0"/>
            </a:endParaRPr>
          </a:p>
          <a:p>
            <a:pPr marL="820737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n-IN" b="1" dirty="0" smtClean="0">
                <a:solidFill>
                  <a:srgbClr val="0070C0"/>
                </a:solidFill>
                <a:latin typeface="Barlow" panose="00000500000000000000" pitchFamily="50" charset="0"/>
              </a:rPr>
              <a:t>Tooling </a:t>
            </a:r>
          </a:p>
          <a:p>
            <a:pPr marL="820737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n-IN" b="1" dirty="0" smtClean="0">
                <a:solidFill>
                  <a:srgbClr val="0070C0"/>
                </a:solidFill>
                <a:latin typeface="Barlow" panose="00000500000000000000" pitchFamily="50" charset="0"/>
              </a:rPr>
              <a:t>Machining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Barlow" panose="00000500000000000000" pitchFamily="50" charset="0"/>
              </a:rPr>
              <a:t>			</a:t>
            </a:r>
            <a:endParaRPr lang="en-US" b="1" dirty="0" smtClean="0">
              <a:latin typeface="Barlow" panose="00000500000000000000" pitchFamily="50" charset="0"/>
            </a:endParaRPr>
          </a:p>
          <a:p>
            <a:pPr marL="820737" indent="-285750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70C0"/>
                </a:solidFill>
                <a:latin typeface="Barlow" panose="00000500000000000000" pitchFamily="50" charset="0"/>
              </a:rPr>
              <a:t>Metal Additive Manufacturing </a:t>
            </a:r>
            <a:endParaRPr lang="en-US" b="1" dirty="0" smtClean="0">
              <a:latin typeface="Barlow" panose="00000500000000000000" pitchFamily="50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551947-2AF2-4D9B-B3B0-8C90C9BBC5E6}"/>
              </a:ext>
            </a:extLst>
          </p:cNvPr>
          <p:cNvSpPr txBox="1"/>
          <p:nvPr/>
        </p:nvSpPr>
        <p:spPr>
          <a:xfrm>
            <a:off x="1304991" y="896866"/>
            <a:ext cx="16332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Barlow" panose="00000500000000000000" pitchFamily="50" charset="0"/>
                <a:cs typeface="Times New Roman" pitchFamily="18" charset="0"/>
              </a:rPr>
              <a:t>Established in 1965</a:t>
            </a:r>
            <a:endParaRPr lang="en-IN" sz="2000" b="1" dirty="0">
              <a:solidFill>
                <a:srgbClr val="0070C0"/>
              </a:solidFill>
              <a:latin typeface="Barlow" panose="000005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B9D047-A226-467D-84EC-7D615A5C12A6}"/>
              </a:ext>
            </a:extLst>
          </p:cNvPr>
          <p:cNvSpPr txBox="1"/>
          <p:nvPr/>
        </p:nvSpPr>
        <p:spPr>
          <a:xfrm>
            <a:off x="4440382" y="899083"/>
            <a:ext cx="22086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  <a:latin typeface="Barlow" panose="00000500000000000000" pitchFamily="50" charset="0"/>
                <a:cs typeface="Times New Roman" pitchFamily="18" charset="0"/>
              </a:rPr>
              <a:t>Privately held </a:t>
            </a:r>
            <a:r>
              <a:rPr lang="en-US" sz="2000" b="1" dirty="0" smtClean="0">
                <a:solidFill>
                  <a:srgbClr val="0070C0"/>
                </a:solidFill>
                <a:latin typeface="Barlow" panose="00000500000000000000" pitchFamily="50" charset="0"/>
                <a:cs typeface="Times New Roman" pitchFamily="18" charset="0"/>
              </a:rPr>
              <a:t>Company</a:t>
            </a:r>
            <a:endParaRPr lang="en-US" sz="2000" b="1" dirty="0">
              <a:solidFill>
                <a:srgbClr val="0070C0"/>
              </a:solidFill>
              <a:latin typeface="Barlow" panose="00000500000000000000" pitchFamily="50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40C068-22D4-4476-8F31-C7123351A886}"/>
              </a:ext>
            </a:extLst>
          </p:cNvPr>
          <p:cNvSpPr txBox="1"/>
          <p:nvPr/>
        </p:nvSpPr>
        <p:spPr>
          <a:xfrm>
            <a:off x="7917317" y="902673"/>
            <a:ext cx="39188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0070C0"/>
                </a:solidFill>
                <a:latin typeface="Barlow" panose="00000500000000000000" pitchFamily="50" charset="0"/>
              </a:rPr>
              <a:t>Manufacturing Facility in </a:t>
            </a:r>
            <a:r>
              <a:rPr lang="en-US" sz="2000" b="1" dirty="0" smtClean="0">
                <a:solidFill>
                  <a:srgbClr val="0070C0"/>
                </a:solidFill>
                <a:latin typeface="Barlow" panose="00000500000000000000" pitchFamily="50" charset="0"/>
              </a:rPr>
              <a:t>India &amp; Philippines </a:t>
            </a:r>
            <a:r>
              <a:rPr lang="en-US" sz="2000" b="1" dirty="0">
                <a:solidFill>
                  <a:srgbClr val="0070C0"/>
                </a:solidFill>
                <a:latin typeface="Barlow" panose="00000500000000000000" pitchFamily="50" charset="0"/>
              </a:rPr>
              <a:t>: Total - </a:t>
            </a:r>
            <a:r>
              <a:rPr lang="en-US" sz="2000" b="1" dirty="0" smtClean="0">
                <a:solidFill>
                  <a:srgbClr val="0070C0"/>
                </a:solidFill>
                <a:latin typeface="Barlow" panose="00000500000000000000" pitchFamily="50" charset="0"/>
              </a:rPr>
              <a:t>30,000 </a:t>
            </a:r>
            <a:r>
              <a:rPr lang="en-US" sz="2000" b="1" dirty="0" err="1" smtClean="0">
                <a:solidFill>
                  <a:srgbClr val="0070C0"/>
                </a:solidFill>
                <a:latin typeface="Barlow" panose="00000500000000000000" pitchFamily="50" charset="0"/>
              </a:rPr>
              <a:t>sqm</a:t>
            </a:r>
            <a:r>
              <a:rPr lang="en-US" sz="2000" b="1" dirty="0" smtClean="0">
                <a:solidFill>
                  <a:srgbClr val="0070C0"/>
                </a:solidFill>
                <a:latin typeface="Barlow" panose="00000500000000000000" pitchFamily="50" charset="0"/>
              </a:rPr>
              <a:t>.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10800000">
            <a:off x="1822274" y="1623158"/>
            <a:ext cx="509450" cy="0"/>
          </a:xfrm>
          <a:prstGeom prst="line">
            <a:avLst/>
          </a:prstGeom>
          <a:ln w="381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5307404" y="1606969"/>
            <a:ext cx="474616" cy="0"/>
          </a:xfrm>
          <a:prstGeom prst="line">
            <a:avLst/>
          </a:prstGeom>
          <a:ln w="381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0800000" flipV="1">
            <a:off x="9588997" y="1606969"/>
            <a:ext cx="505089" cy="0"/>
          </a:xfrm>
          <a:prstGeom prst="line">
            <a:avLst/>
          </a:prstGeom>
          <a:ln w="38100"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74283" y="2753393"/>
            <a:ext cx="9548949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0737" indent="-285750">
              <a:lnSpc>
                <a:spcPct val="150000"/>
              </a:lnSpc>
              <a:spcAft>
                <a:spcPts val="600"/>
              </a:spcAft>
            </a:pPr>
            <a:r>
              <a:rPr lang="en-US" b="1" dirty="0" smtClean="0">
                <a:latin typeface="Barlow" panose="00000500000000000000" pitchFamily="50" charset="0"/>
              </a:rPr>
              <a:t>	    	- Automotive &amp; Industrial</a:t>
            </a:r>
          </a:p>
          <a:p>
            <a:pPr marL="1277937" lvl="1" indent="-285750">
              <a:lnSpc>
                <a:spcPct val="150000"/>
              </a:lnSpc>
              <a:spcAft>
                <a:spcPts val="600"/>
              </a:spcAft>
            </a:pPr>
            <a:r>
              <a:rPr lang="en-US" b="1" dirty="0" smtClean="0">
                <a:latin typeface="Barlow" panose="00000500000000000000" pitchFamily="50" charset="0"/>
              </a:rPr>
              <a:t>		- Metal Enclosures/IT &amp; Industrial Racks/Welded Sub-</a:t>
            </a:r>
            <a:r>
              <a:rPr lang="en-US" b="1" dirty="0" err="1" smtClean="0">
                <a:latin typeface="Barlow" panose="00000500000000000000" pitchFamily="50" charset="0"/>
              </a:rPr>
              <a:t>Assy</a:t>
            </a:r>
            <a:r>
              <a:rPr lang="en-US" b="1" dirty="0" smtClean="0">
                <a:latin typeface="Barlow" panose="00000500000000000000" pitchFamily="50" charset="0"/>
              </a:rPr>
              <a:t>/</a:t>
            </a:r>
          </a:p>
          <a:p>
            <a:pPr marL="820737" indent="-285750">
              <a:lnSpc>
                <a:spcPct val="150000"/>
              </a:lnSpc>
              <a:spcAft>
                <a:spcPts val="600"/>
              </a:spcAft>
            </a:pPr>
            <a:r>
              <a:rPr lang="en-US" b="1" dirty="0" smtClean="0">
                <a:latin typeface="Barlow" panose="00000500000000000000" pitchFamily="50" charset="0"/>
              </a:rPr>
              <a:t>  	        	   </a:t>
            </a:r>
            <a:r>
              <a:rPr lang="en-US" b="1" dirty="0" err="1" smtClean="0">
                <a:latin typeface="Barlow" panose="00000500000000000000" pitchFamily="50" charset="0"/>
              </a:rPr>
              <a:t>Busbar</a:t>
            </a:r>
            <a:r>
              <a:rPr lang="en-US" b="1" dirty="0" smtClean="0">
                <a:latin typeface="Barlow" panose="00000500000000000000" pitchFamily="50" charset="0"/>
              </a:rPr>
              <a:t> </a:t>
            </a:r>
            <a:r>
              <a:rPr lang="en-US" b="1" dirty="0">
                <a:latin typeface="Barlow" panose="00000500000000000000" pitchFamily="50" charset="0"/>
              </a:rPr>
              <a:t>Fabrication (Copper &amp; </a:t>
            </a:r>
            <a:r>
              <a:rPr lang="en-US" b="1" dirty="0" err="1" smtClean="0">
                <a:latin typeface="Barlow" panose="00000500000000000000" pitchFamily="50" charset="0"/>
              </a:rPr>
              <a:t>Aluminium</a:t>
            </a:r>
            <a:r>
              <a:rPr lang="en-US" b="1" dirty="0" smtClean="0">
                <a:latin typeface="Barlow" panose="00000500000000000000" pitchFamily="50" charset="0"/>
              </a:rPr>
              <a:t>) </a:t>
            </a:r>
            <a:endParaRPr lang="en-US" b="1" dirty="0" smtClean="0">
              <a:solidFill>
                <a:schemeClr val="accent1"/>
              </a:solidFill>
              <a:latin typeface="Barlow" panose="00000500000000000000" pitchFamily="50" charset="0"/>
            </a:endParaRPr>
          </a:p>
          <a:p>
            <a:pPr marL="820737" indent="-285750">
              <a:lnSpc>
                <a:spcPct val="150000"/>
              </a:lnSpc>
              <a:spcAft>
                <a:spcPts val="600"/>
              </a:spcAft>
            </a:pPr>
            <a:r>
              <a:rPr lang="en-US" b="1" dirty="0" smtClean="0">
                <a:latin typeface="Barlow" panose="00000500000000000000" pitchFamily="50" charset="0"/>
              </a:rPr>
              <a:t>                      	- Powder Coated/Painted/Non-Painted </a:t>
            </a:r>
          </a:p>
          <a:p>
            <a:pPr marL="820737" indent="-285750">
              <a:lnSpc>
                <a:spcPct val="150000"/>
              </a:lnSpc>
              <a:spcAft>
                <a:spcPts val="600"/>
              </a:spcAft>
            </a:pPr>
            <a:r>
              <a:rPr lang="en-US" b="1" dirty="0" smtClean="0">
                <a:latin typeface="Barlow" panose="00000500000000000000" pitchFamily="50" charset="0"/>
              </a:rPr>
              <a:t>                       	- Press Tools &amp; Fixtures</a:t>
            </a:r>
          </a:p>
          <a:p>
            <a:pPr marL="820737" indent="-285750">
              <a:lnSpc>
                <a:spcPct val="150000"/>
              </a:lnSpc>
              <a:spcAft>
                <a:spcPts val="600"/>
              </a:spcAft>
            </a:pPr>
            <a:r>
              <a:rPr lang="en-US" b="1" dirty="0" smtClean="0">
                <a:latin typeface="Barlow" panose="00000500000000000000" pitchFamily="50" charset="0"/>
              </a:rPr>
              <a:t>                       	- CNC Machining &amp; CNC Turning</a:t>
            </a:r>
          </a:p>
          <a:p>
            <a:pPr marL="820737" indent="-285750">
              <a:lnSpc>
                <a:spcPct val="150000"/>
              </a:lnSpc>
              <a:spcAft>
                <a:spcPts val="600"/>
              </a:spcAft>
            </a:pPr>
            <a:r>
              <a:rPr lang="en-US" b="1" dirty="0" smtClean="0">
                <a:latin typeface="Barlow" panose="00000500000000000000" pitchFamily="50" charset="0"/>
              </a:rPr>
              <a:t>                       	- Metal 3D-Printing </a:t>
            </a:r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414332" y="2015342"/>
            <a:ext cx="3457575" cy="58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</a:pPr>
            <a:r>
              <a:rPr lang="en-US" sz="2400" b="1" u="sng" dirty="0" smtClean="0">
                <a:solidFill>
                  <a:srgbClr val="0070C0"/>
                </a:solidFill>
                <a:latin typeface="Barlow" panose="00000500000000000000" pitchFamily="50" charset="0"/>
              </a:rPr>
              <a:t>Lines of Business</a:t>
            </a:r>
            <a:endParaRPr lang="en-US" sz="2000" b="1" u="sng" dirty="0" smtClean="0">
              <a:solidFill>
                <a:prstClr val="black"/>
              </a:solidFill>
              <a:latin typeface="Barlow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3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24B5CB-DCDD-47D2-BF02-72DE59C35BFE}"/>
              </a:ext>
            </a:extLst>
          </p:cNvPr>
          <p:cNvSpPr txBox="1"/>
          <p:nvPr/>
        </p:nvSpPr>
        <p:spPr>
          <a:xfrm>
            <a:off x="3085755" y="298912"/>
            <a:ext cx="65183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Barlow" panose="00000500000000000000" pitchFamily="50" charset="0"/>
              </a:rPr>
              <a:t>Stamped Components – Industrial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7FFCEE-9BFD-43D9-810F-EAB0D6409D27}"/>
              </a:ext>
            </a:extLst>
          </p:cNvPr>
          <p:cNvCxnSpPr>
            <a:cxnSpLocks/>
          </p:cNvCxnSpPr>
          <p:nvPr/>
        </p:nvCxnSpPr>
        <p:spPr>
          <a:xfrm>
            <a:off x="9561484" y="618030"/>
            <a:ext cx="1054100" cy="0"/>
          </a:xfrm>
          <a:prstGeom prst="line">
            <a:avLst/>
          </a:prstGeom>
          <a:ln w="76200"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A7D615-7F68-42FF-8681-45C0A68C5394}"/>
              </a:ext>
            </a:extLst>
          </p:cNvPr>
          <p:cNvCxnSpPr>
            <a:cxnSpLocks/>
          </p:cNvCxnSpPr>
          <p:nvPr/>
        </p:nvCxnSpPr>
        <p:spPr>
          <a:xfrm>
            <a:off x="2072359" y="602517"/>
            <a:ext cx="1054100" cy="0"/>
          </a:xfrm>
          <a:prstGeom prst="line">
            <a:avLst/>
          </a:prstGeom>
          <a:ln w="76200"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F:\High Resolution Pictures\Pics for stamping ppt-Madan 10.05.21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0178" y="1059530"/>
            <a:ext cx="4126466" cy="2758303"/>
          </a:xfrm>
          <a:prstGeom prst="rect">
            <a:avLst/>
          </a:prstGeom>
          <a:noFill/>
        </p:spPr>
      </p:pic>
      <p:pic>
        <p:nvPicPr>
          <p:cNvPr id="9" name="Picture 3" descr="F:\High Resolution Pictures\Pics for stamping ppt-Madan 10.05.21\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5141" y="1091855"/>
            <a:ext cx="3784099" cy="2354118"/>
          </a:xfrm>
          <a:prstGeom prst="rect">
            <a:avLst/>
          </a:prstGeom>
          <a:noFill/>
        </p:spPr>
      </p:pic>
      <p:pic>
        <p:nvPicPr>
          <p:cNvPr id="10" name="Picture 4" descr="F:\High Resolution Pictures\Pics for stamping ppt-Madan 10.05.21\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2540" y="3048884"/>
            <a:ext cx="3302000" cy="2618828"/>
          </a:xfrm>
          <a:prstGeom prst="rect">
            <a:avLst/>
          </a:prstGeom>
          <a:noFill/>
        </p:spPr>
      </p:pic>
      <p:pic>
        <p:nvPicPr>
          <p:cNvPr id="11" name="Picture 6" descr="F:\High Resolution Pictures\Pics for stamping ppt-Madan 10.05.21\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7214" y="3433122"/>
            <a:ext cx="3404952" cy="2371726"/>
          </a:xfrm>
          <a:prstGeom prst="rect">
            <a:avLst/>
          </a:prstGeom>
          <a:noFill/>
        </p:spPr>
      </p:pic>
      <p:pic>
        <p:nvPicPr>
          <p:cNvPr id="15" name="Picture 5" descr="F:\High Resolution Pictures\Pics for stamping ppt-Madan 10.05.21\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67095" y="3287072"/>
            <a:ext cx="3487445" cy="26412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24B5CB-DCDD-47D2-BF02-72DE59C35BFE}"/>
              </a:ext>
            </a:extLst>
          </p:cNvPr>
          <p:cNvSpPr txBox="1"/>
          <p:nvPr/>
        </p:nvSpPr>
        <p:spPr>
          <a:xfrm>
            <a:off x="3044811" y="249060"/>
            <a:ext cx="65183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Barlow" panose="00000500000000000000" pitchFamily="50" charset="0"/>
              </a:rPr>
              <a:t>Stamped Components – Industrial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77FFCEE-9BFD-43D9-810F-EAB0D6409D27}"/>
              </a:ext>
            </a:extLst>
          </p:cNvPr>
          <p:cNvCxnSpPr>
            <a:cxnSpLocks/>
          </p:cNvCxnSpPr>
          <p:nvPr/>
        </p:nvCxnSpPr>
        <p:spPr>
          <a:xfrm>
            <a:off x="9520540" y="568178"/>
            <a:ext cx="1054100" cy="0"/>
          </a:xfrm>
          <a:prstGeom prst="line">
            <a:avLst/>
          </a:prstGeom>
          <a:ln w="76200"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A7D615-7F68-42FF-8681-45C0A68C5394}"/>
              </a:ext>
            </a:extLst>
          </p:cNvPr>
          <p:cNvCxnSpPr>
            <a:cxnSpLocks/>
          </p:cNvCxnSpPr>
          <p:nvPr/>
        </p:nvCxnSpPr>
        <p:spPr>
          <a:xfrm>
            <a:off x="2044115" y="552665"/>
            <a:ext cx="1054100" cy="0"/>
          </a:xfrm>
          <a:prstGeom prst="line">
            <a:avLst/>
          </a:prstGeom>
          <a:ln w="76200"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F:\High Resolution Pictures\Pics for stamping ppt-Madan 10.05.21\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6796" y="1250459"/>
            <a:ext cx="8089900" cy="4423782"/>
          </a:xfrm>
          <a:prstGeom prst="rect">
            <a:avLst/>
          </a:prstGeom>
          <a:noFill/>
        </p:spPr>
      </p:pic>
      <p:pic>
        <p:nvPicPr>
          <p:cNvPr id="9" name="Picture 3" descr="F:\High Resolution Pictures\Pics for stamping ppt-Madan 10.05.21\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303" y="1314760"/>
            <a:ext cx="2989593" cy="42930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2"/>
            <a:ext cx="3161209" cy="24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A7D615-7F68-42FF-8681-45C0A68C5394}"/>
              </a:ext>
            </a:extLst>
          </p:cNvPr>
          <p:cNvCxnSpPr>
            <a:cxnSpLocks/>
          </p:cNvCxnSpPr>
          <p:nvPr/>
        </p:nvCxnSpPr>
        <p:spPr>
          <a:xfrm>
            <a:off x="2698121" y="488630"/>
            <a:ext cx="1054100" cy="0"/>
          </a:xfrm>
          <a:prstGeom prst="line">
            <a:avLst/>
          </a:prstGeom>
          <a:ln w="76200"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324B5CB-DCDD-47D2-BF02-72DE59C35BFE}"/>
              </a:ext>
            </a:extLst>
          </p:cNvPr>
          <p:cNvSpPr txBox="1"/>
          <p:nvPr/>
        </p:nvSpPr>
        <p:spPr>
          <a:xfrm>
            <a:off x="3743120" y="178900"/>
            <a:ext cx="52041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Barlow" panose="00000500000000000000" pitchFamily="50" charset="0"/>
              </a:rPr>
              <a:t> Fabrication - Copper Parts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FFCEE-9BFD-43D9-810F-EAB0D6409D27}"/>
              </a:ext>
            </a:extLst>
          </p:cNvPr>
          <p:cNvCxnSpPr>
            <a:cxnSpLocks/>
          </p:cNvCxnSpPr>
          <p:nvPr/>
        </p:nvCxnSpPr>
        <p:spPr>
          <a:xfrm>
            <a:off x="9080496" y="499243"/>
            <a:ext cx="1054100" cy="0"/>
          </a:xfrm>
          <a:prstGeom prst="line">
            <a:avLst/>
          </a:prstGeom>
          <a:ln w="76200"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Veena Mohare\Desktop\Copper fab pics\WhatsApp-Image-2021-05-03-at-4.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6835" y="3566160"/>
            <a:ext cx="3390424" cy="3291840"/>
          </a:xfrm>
          <a:prstGeom prst="rect">
            <a:avLst/>
          </a:prstGeom>
          <a:noFill/>
        </p:spPr>
      </p:pic>
      <p:pic>
        <p:nvPicPr>
          <p:cNvPr id="9" name="Picture 2" descr="C:\Users\Veena Mohare\Desktop\Copper fab pics\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15386" y="889180"/>
            <a:ext cx="2810557" cy="3142647"/>
          </a:xfrm>
          <a:prstGeom prst="rect">
            <a:avLst/>
          </a:prstGeom>
          <a:noFill/>
        </p:spPr>
      </p:pic>
      <p:pic>
        <p:nvPicPr>
          <p:cNvPr id="10" name="Picture 3" descr="C:\Users\Veena Mohare\Desktop\Copper fab pics\Laser cut copper part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71426" y="3566160"/>
            <a:ext cx="3306310" cy="3148149"/>
          </a:xfrm>
          <a:prstGeom prst="rect">
            <a:avLst/>
          </a:prstGeom>
          <a:noFill/>
        </p:spPr>
      </p:pic>
      <p:pic>
        <p:nvPicPr>
          <p:cNvPr id="11" name="Picture 4" descr="C:\Users\Veena Mohare\Desktop\Copper fab pics\Turret punch press bus part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2156" y="4167051"/>
            <a:ext cx="3349254" cy="2560319"/>
          </a:xfrm>
          <a:prstGeom prst="rect">
            <a:avLst/>
          </a:prstGeom>
          <a:noFill/>
        </p:spPr>
      </p:pic>
      <p:pic>
        <p:nvPicPr>
          <p:cNvPr id="12" name="Picture 5" descr="C:\Users\Veena Mohare\Desktop\Copper fab pics\2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868798">
            <a:off x="556549" y="1549507"/>
            <a:ext cx="3655780" cy="2191007"/>
          </a:xfrm>
          <a:prstGeom prst="rect">
            <a:avLst/>
          </a:prstGeom>
          <a:noFill/>
        </p:spPr>
      </p:pic>
      <p:pic>
        <p:nvPicPr>
          <p:cNvPr id="13" name="Picture 6" descr="C:\Users\Veena Mohare\Desktop\Copper fab pics\Tin plated copper busbar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1435062">
            <a:off x="4078488" y="1413842"/>
            <a:ext cx="4626958" cy="1896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024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2"/>
            <a:ext cx="3161209" cy="24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0A7D615-7F68-42FF-8681-45C0A68C5394}"/>
              </a:ext>
            </a:extLst>
          </p:cNvPr>
          <p:cNvCxnSpPr>
            <a:cxnSpLocks/>
          </p:cNvCxnSpPr>
          <p:nvPr/>
        </p:nvCxnSpPr>
        <p:spPr>
          <a:xfrm>
            <a:off x="2558110" y="488630"/>
            <a:ext cx="1054100" cy="0"/>
          </a:xfrm>
          <a:prstGeom prst="line">
            <a:avLst/>
          </a:prstGeom>
          <a:ln w="76200"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324B5CB-DCDD-47D2-BF02-72DE59C35BFE}"/>
              </a:ext>
            </a:extLst>
          </p:cNvPr>
          <p:cNvSpPr txBox="1"/>
          <p:nvPr/>
        </p:nvSpPr>
        <p:spPr>
          <a:xfrm>
            <a:off x="3574002" y="190793"/>
            <a:ext cx="55023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Barlow" panose="00000500000000000000" pitchFamily="50" charset="0"/>
              </a:rPr>
              <a:t> Fabrication - Copper Parts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7FFCEE-9BFD-43D9-810F-EAB0D6409D27}"/>
              </a:ext>
            </a:extLst>
          </p:cNvPr>
          <p:cNvCxnSpPr>
            <a:cxnSpLocks/>
          </p:cNvCxnSpPr>
          <p:nvPr/>
        </p:nvCxnSpPr>
        <p:spPr>
          <a:xfrm>
            <a:off x="9005798" y="499243"/>
            <a:ext cx="1054100" cy="0"/>
          </a:xfrm>
          <a:prstGeom prst="line">
            <a:avLst/>
          </a:prstGeom>
          <a:ln w="76200"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192" y="1368288"/>
            <a:ext cx="3492484" cy="264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5046" y="1557343"/>
            <a:ext cx="4383943" cy="223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8322936" y="2221241"/>
            <a:ext cx="1104442" cy="609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409" y="4177874"/>
            <a:ext cx="5316204" cy="18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0624" y="1314452"/>
            <a:ext cx="327703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2341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8149" cy="23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24B5CB-DCDD-47D2-BF02-72DE59C35BFE}"/>
              </a:ext>
            </a:extLst>
          </p:cNvPr>
          <p:cNvSpPr txBox="1"/>
          <p:nvPr/>
        </p:nvSpPr>
        <p:spPr>
          <a:xfrm>
            <a:off x="3468277" y="118897"/>
            <a:ext cx="62374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>
                <a:latin typeface="Barlow" panose="020B0604020202020204" charset="0"/>
              </a:rPr>
              <a:t>Export Shipment - </a:t>
            </a:r>
            <a:r>
              <a:rPr lang="en-US" sz="3200" b="1" dirty="0" smtClean="0">
                <a:latin typeface="Barlow" panose="020B0604020202020204" charset="0"/>
              </a:rPr>
              <a:t>Packaging    </a:t>
            </a:r>
            <a:endParaRPr lang="en-US" sz="3200" b="1" dirty="0">
              <a:latin typeface="Barlow" panose="020B0604020202020204" charset="0"/>
            </a:endParaRPr>
          </a:p>
        </p:txBody>
      </p:sp>
      <p:pic>
        <p:nvPicPr>
          <p:cNvPr id="27" name="Picture 26" descr="IMG_20210908_15245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255" y="834993"/>
            <a:ext cx="4197927" cy="2637254"/>
          </a:xfrm>
          <a:prstGeom prst="rect">
            <a:avLst/>
          </a:prstGeom>
          <a:ln w="127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Content Placeholder 7" descr="IMG_20210908_15250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6987" y="838078"/>
            <a:ext cx="4154131" cy="2634169"/>
          </a:xfrm>
          <a:prstGeom prst="rect">
            <a:avLst/>
          </a:prstGeom>
          <a:ln w="127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G_20210908_15381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6988" y="3599457"/>
            <a:ext cx="4154131" cy="2954713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255" y="3603568"/>
            <a:ext cx="4197927" cy="295060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4222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8149" cy="23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324B5CB-DCDD-47D2-BF02-72DE59C35BFE}"/>
              </a:ext>
            </a:extLst>
          </p:cNvPr>
          <p:cNvSpPr txBox="1"/>
          <p:nvPr/>
        </p:nvSpPr>
        <p:spPr>
          <a:xfrm>
            <a:off x="3272334" y="66644"/>
            <a:ext cx="62374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</a:rPr>
              <a:t> </a:t>
            </a:r>
            <a:r>
              <a:rPr lang="en-US" sz="3200" b="1" dirty="0">
                <a:latin typeface="Barlow" panose="020B0604020202020204" charset="0"/>
              </a:rPr>
              <a:t>Recyclable </a:t>
            </a:r>
            <a:r>
              <a:rPr lang="en-US" sz="3200" b="1" dirty="0" smtClean="0">
                <a:latin typeface="Barlow" panose="020B0604020202020204" charset="0"/>
              </a:rPr>
              <a:t>- Packaging    </a:t>
            </a:r>
            <a:endParaRPr lang="en-US" sz="3200" b="1" dirty="0">
              <a:latin typeface="Barlow" panose="020B0604020202020204" charset="0"/>
            </a:endParaRPr>
          </a:p>
        </p:txBody>
      </p:sp>
      <p:pic>
        <p:nvPicPr>
          <p:cNvPr id="11" name="Content Placeholder 3" descr="IMG_20210908_15163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434" y="785092"/>
            <a:ext cx="4283619" cy="283883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2" name="Picture 11" descr="IMG_20210908_15172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471" y="785092"/>
            <a:ext cx="4271945" cy="2838835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13" name="Picture 12" descr="IMG_20210908_15181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471" y="3732409"/>
            <a:ext cx="4271945" cy="2853323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pic>
        <p:nvPicPr>
          <p:cNvPr id="7" name="Content Placeholder 3" descr="IMG_20210908_15190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370" y="3732409"/>
            <a:ext cx="4288684" cy="2854162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7706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24B5CB-DCDD-47D2-BF02-72DE59C35BFE}"/>
              </a:ext>
            </a:extLst>
          </p:cNvPr>
          <p:cNvSpPr txBox="1"/>
          <p:nvPr/>
        </p:nvSpPr>
        <p:spPr>
          <a:xfrm>
            <a:off x="2348053" y="2632364"/>
            <a:ext cx="72557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0000500000000000000" pitchFamily="50" charset="0"/>
              </a:rPr>
              <a:t>ESG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0000500000000000000" pitchFamily="50" charset="0"/>
              </a:rPr>
              <a:t> - Environmental, Social &amp;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0000500000000000000" pitchFamily="50" charset="0"/>
              </a:rPr>
              <a:t>   </a:t>
            </a:r>
          </a:p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0000500000000000000" pitchFamily="50" charset="0"/>
              </a:rPr>
              <a:t>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0000500000000000000" pitchFamily="50" charset="0"/>
              </a:rPr>
              <a:t>         Corporate Governance</a:t>
            </a:r>
          </a:p>
        </p:txBody>
      </p:sp>
    </p:spTree>
    <p:extLst>
      <p:ext uri="{BB962C8B-B14F-4D97-AF65-F5344CB8AC3E}">
        <p14:creationId xmlns:p14="http://schemas.microsoft.com/office/powerpoint/2010/main" val="222516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lar Power Plant Installation In Godhra | Solar Power Plant Service  Provider">
            <a:extLst>
              <a:ext uri="{FF2B5EF4-FFF2-40B4-BE49-F238E27FC236}">
                <a16:creationId xmlns:a16="http://schemas.microsoft.com/office/drawing/2014/main" id="{DE42E2B7-6EC7-43B0-BA7B-4EBC66034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6485" y="4326"/>
            <a:ext cx="10475515" cy="697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F377EA2-A12B-4C9D-A2A0-DF2B91AB04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47"/>
          <a:stretch/>
        </p:blipFill>
        <p:spPr>
          <a:xfrm>
            <a:off x="-1" y="0"/>
            <a:ext cx="12192001" cy="696012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0B5F5FA-4650-4B20-B542-B842375A4D1A}"/>
              </a:ext>
            </a:extLst>
          </p:cNvPr>
          <p:cNvSpPr/>
          <p:nvPr/>
        </p:nvSpPr>
        <p:spPr>
          <a:xfrm>
            <a:off x="3243468" y="2036859"/>
            <a:ext cx="2676941" cy="4363939"/>
          </a:xfrm>
          <a:prstGeom prst="roundRect">
            <a:avLst>
              <a:gd name="adj" fmla="val 12807"/>
            </a:avLst>
          </a:prstGeom>
          <a:solidFill>
            <a:srgbClr val="00589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57782C2-89C9-4FD9-A6C5-F6A4912C4308}"/>
              </a:ext>
            </a:extLst>
          </p:cNvPr>
          <p:cNvSpPr/>
          <p:nvPr/>
        </p:nvSpPr>
        <p:spPr>
          <a:xfrm>
            <a:off x="6074616" y="2036859"/>
            <a:ext cx="2676941" cy="4363939"/>
          </a:xfrm>
          <a:prstGeom prst="roundRect">
            <a:avLst>
              <a:gd name="adj" fmla="val 12807"/>
            </a:avLst>
          </a:prstGeom>
          <a:solidFill>
            <a:srgbClr val="00589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5971CF-D176-4329-8DCC-810A90316E4F}"/>
              </a:ext>
            </a:extLst>
          </p:cNvPr>
          <p:cNvSpPr txBox="1"/>
          <p:nvPr/>
        </p:nvSpPr>
        <p:spPr>
          <a:xfrm>
            <a:off x="3391481" y="4256247"/>
            <a:ext cx="144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arlow" panose="00000500000000000000" pitchFamily="50" charset="0"/>
              </a:rPr>
              <a:t>Solar Power</a:t>
            </a:r>
          </a:p>
          <a:p>
            <a:r>
              <a:rPr lang="en-US" dirty="0">
                <a:solidFill>
                  <a:schemeClr val="bg1"/>
                </a:solidFill>
                <a:latin typeface="Barlow" panose="00000500000000000000" pitchFamily="50" charset="0"/>
              </a:rPr>
              <a:t>150kW</a:t>
            </a:r>
            <a:endParaRPr lang="en-IN" dirty="0">
              <a:solidFill>
                <a:schemeClr val="bg1"/>
              </a:solidFill>
              <a:latin typeface="Barlow" panose="00000500000000000000" pitchFamily="50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EB70C1B-CE3C-40A1-AFD1-D46BB4CCA596}"/>
              </a:ext>
            </a:extLst>
          </p:cNvPr>
          <p:cNvSpPr txBox="1"/>
          <p:nvPr/>
        </p:nvSpPr>
        <p:spPr>
          <a:xfrm>
            <a:off x="3391481" y="5178608"/>
            <a:ext cx="24200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arlow" panose="00000500000000000000" pitchFamily="50" charset="0"/>
              </a:rPr>
              <a:t>Status</a:t>
            </a:r>
          </a:p>
          <a:p>
            <a:r>
              <a:rPr lang="en-US" dirty="0">
                <a:solidFill>
                  <a:schemeClr val="bg1"/>
                </a:solidFill>
                <a:latin typeface="Barlow" panose="00000500000000000000" pitchFamily="50" charset="0"/>
              </a:rPr>
              <a:t>Operational Since</a:t>
            </a:r>
          </a:p>
          <a:p>
            <a:r>
              <a:rPr lang="en-US" dirty="0">
                <a:solidFill>
                  <a:schemeClr val="bg1"/>
                </a:solidFill>
                <a:latin typeface="Barlow" panose="00000500000000000000" pitchFamily="50" charset="0"/>
              </a:rPr>
              <a:t>Apr-2019</a:t>
            </a:r>
            <a:endParaRPr lang="en-US" b="1" dirty="0">
              <a:solidFill>
                <a:schemeClr val="bg1"/>
              </a:solidFill>
              <a:latin typeface="Barlow" panose="00000500000000000000" pitchFamily="50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5B6DB1-926F-4137-B89D-D805EC82D4F4}"/>
              </a:ext>
            </a:extLst>
          </p:cNvPr>
          <p:cNvSpPr txBox="1"/>
          <p:nvPr/>
        </p:nvSpPr>
        <p:spPr>
          <a:xfrm>
            <a:off x="3391481" y="3317844"/>
            <a:ext cx="1791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arlow" panose="00000500000000000000" pitchFamily="50" charset="0"/>
              </a:rPr>
              <a:t>Installed Power</a:t>
            </a:r>
          </a:p>
          <a:p>
            <a:r>
              <a:rPr lang="en-US" dirty="0">
                <a:solidFill>
                  <a:schemeClr val="bg1"/>
                </a:solidFill>
                <a:latin typeface="Barlow" panose="00000500000000000000" pitchFamily="50" charset="0"/>
              </a:rPr>
              <a:t>250kW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558185F-3119-4A67-8D3E-EDC0333163AE}"/>
              </a:ext>
            </a:extLst>
          </p:cNvPr>
          <p:cNvSpPr txBox="1"/>
          <p:nvPr/>
        </p:nvSpPr>
        <p:spPr>
          <a:xfrm>
            <a:off x="6225567" y="4256247"/>
            <a:ext cx="144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arlow" panose="00000500000000000000" pitchFamily="50" charset="0"/>
              </a:rPr>
              <a:t>Solar Power</a:t>
            </a:r>
          </a:p>
          <a:p>
            <a:r>
              <a:rPr lang="en-US" dirty="0">
                <a:solidFill>
                  <a:schemeClr val="bg1"/>
                </a:solidFill>
                <a:latin typeface="Barlow" panose="00000500000000000000" pitchFamily="50" charset="0"/>
              </a:rPr>
              <a:t>150kW</a:t>
            </a:r>
            <a:endParaRPr lang="en-IN" dirty="0">
              <a:solidFill>
                <a:schemeClr val="bg1"/>
              </a:solidFill>
              <a:latin typeface="Barlow" panose="00000500000000000000" pitchFamily="50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8C13BDF-9C70-401C-BDA5-843BC20B5AA9}"/>
              </a:ext>
            </a:extLst>
          </p:cNvPr>
          <p:cNvSpPr txBox="1"/>
          <p:nvPr/>
        </p:nvSpPr>
        <p:spPr>
          <a:xfrm>
            <a:off x="6225567" y="5178607"/>
            <a:ext cx="20842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arlow" panose="00000500000000000000" pitchFamily="50" charset="0"/>
              </a:rPr>
              <a:t>Status</a:t>
            </a:r>
          </a:p>
          <a:p>
            <a:r>
              <a:rPr lang="en-US" dirty="0" smtClean="0">
                <a:solidFill>
                  <a:schemeClr val="bg1"/>
                </a:solidFill>
                <a:latin typeface="Barlow" panose="00000500000000000000" pitchFamily="50" charset="0"/>
              </a:rPr>
              <a:t>Operational Since</a:t>
            </a:r>
          </a:p>
          <a:p>
            <a:r>
              <a:rPr lang="en-US" dirty="0" smtClean="0">
                <a:solidFill>
                  <a:schemeClr val="bg1"/>
                </a:solidFill>
                <a:latin typeface="Barlow" panose="00000500000000000000" pitchFamily="50" charset="0"/>
              </a:rPr>
              <a:t>Nov-2020</a:t>
            </a:r>
            <a:endParaRPr lang="en-US" b="1" dirty="0">
              <a:solidFill>
                <a:schemeClr val="bg1"/>
              </a:solidFill>
              <a:latin typeface="Barlow" panose="00000500000000000000" pitchFamily="50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23B6F4E-93E2-446A-9C82-8C3061408F40}"/>
              </a:ext>
            </a:extLst>
          </p:cNvPr>
          <p:cNvSpPr txBox="1"/>
          <p:nvPr/>
        </p:nvSpPr>
        <p:spPr>
          <a:xfrm>
            <a:off x="6225567" y="3317844"/>
            <a:ext cx="1791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arlow" panose="00000500000000000000" pitchFamily="50" charset="0"/>
              </a:rPr>
              <a:t>Installed Power</a:t>
            </a:r>
          </a:p>
          <a:p>
            <a:r>
              <a:rPr lang="en-US" dirty="0">
                <a:solidFill>
                  <a:schemeClr val="bg1"/>
                </a:solidFill>
                <a:latin typeface="Barlow" panose="00000500000000000000" pitchFamily="50" charset="0"/>
              </a:rPr>
              <a:t>250kW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8C4D62-2714-4556-9B59-F88DEE00A051}"/>
              </a:ext>
            </a:extLst>
          </p:cNvPr>
          <p:cNvSpPr txBox="1"/>
          <p:nvPr/>
        </p:nvSpPr>
        <p:spPr>
          <a:xfrm>
            <a:off x="3393593" y="2249024"/>
            <a:ext cx="23766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Barlow" panose="00000500000000000000" pitchFamily="50" charset="0"/>
              </a:rPr>
              <a:t>JIGANI, </a:t>
            </a:r>
            <a:br>
              <a:rPr lang="en-US" sz="2400" b="1" dirty="0">
                <a:solidFill>
                  <a:schemeClr val="bg1"/>
                </a:solidFill>
                <a:latin typeface="Barlow" panose="00000500000000000000" pitchFamily="50" charset="0"/>
              </a:rPr>
            </a:br>
            <a:r>
              <a:rPr lang="en-US" sz="2400" b="1" dirty="0">
                <a:solidFill>
                  <a:schemeClr val="bg1"/>
                </a:solidFill>
                <a:latin typeface="Barlow" panose="00000500000000000000" pitchFamily="50" charset="0"/>
              </a:rPr>
              <a:t>BENGALURU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35B85D6-D55C-40C9-8C2A-FD822B9DE67D}"/>
              </a:ext>
            </a:extLst>
          </p:cNvPr>
          <p:cNvSpPr txBox="1"/>
          <p:nvPr/>
        </p:nvSpPr>
        <p:spPr>
          <a:xfrm>
            <a:off x="6302160" y="2249024"/>
            <a:ext cx="23766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Barlow" panose="00000500000000000000" pitchFamily="50" charset="0"/>
              </a:rPr>
              <a:t>HAROHALLI, BENGALURU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E25D572-B1F3-4AB2-A7A9-E525E1105717}"/>
              </a:ext>
            </a:extLst>
          </p:cNvPr>
          <p:cNvCxnSpPr>
            <a:cxnSpLocks/>
          </p:cNvCxnSpPr>
          <p:nvPr/>
        </p:nvCxnSpPr>
        <p:spPr>
          <a:xfrm>
            <a:off x="1534221" y="3144252"/>
            <a:ext cx="4331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1B4E6C8-CE3B-47C6-B9E3-30D70729D922}"/>
              </a:ext>
            </a:extLst>
          </p:cNvPr>
          <p:cNvCxnSpPr>
            <a:cxnSpLocks/>
          </p:cNvCxnSpPr>
          <p:nvPr/>
        </p:nvCxnSpPr>
        <p:spPr>
          <a:xfrm>
            <a:off x="4365370" y="3144252"/>
            <a:ext cx="4331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F651371-EE51-4801-99F9-0E2A87E4BEB7}"/>
              </a:ext>
            </a:extLst>
          </p:cNvPr>
          <p:cNvCxnSpPr>
            <a:cxnSpLocks/>
          </p:cNvCxnSpPr>
          <p:nvPr/>
        </p:nvCxnSpPr>
        <p:spPr>
          <a:xfrm>
            <a:off x="7196518" y="3144252"/>
            <a:ext cx="4331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4266A02E-46BC-4850-8F88-4DED14DC2DF1}"/>
              </a:ext>
            </a:extLst>
          </p:cNvPr>
          <p:cNvSpPr/>
          <p:nvPr/>
        </p:nvSpPr>
        <p:spPr>
          <a:xfrm>
            <a:off x="4193719" y="1398438"/>
            <a:ext cx="776438" cy="776438"/>
          </a:xfrm>
          <a:prstGeom prst="ellipse">
            <a:avLst/>
          </a:prstGeom>
          <a:solidFill>
            <a:srgbClr val="0058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1BE717B-1BA6-4FEB-912C-2510E4800ABE}"/>
              </a:ext>
            </a:extLst>
          </p:cNvPr>
          <p:cNvSpPr/>
          <p:nvPr/>
        </p:nvSpPr>
        <p:spPr>
          <a:xfrm>
            <a:off x="7030202" y="1398438"/>
            <a:ext cx="776438" cy="776438"/>
          </a:xfrm>
          <a:prstGeom prst="ellipse">
            <a:avLst/>
          </a:prstGeom>
          <a:solidFill>
            <a:srgbClr val="0058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1" name="Picture 4" descr="Marker, map icon">
            <a:extLst>
              <a:ext uri="{FF2B5EF4-FFF2-40B4-BE49-F238E27FC236}">
                <a16:creationId xmlns:a16="http://schemas.microsoft.com/office/drawing/2014/main" id="{2819E17C-2167-4AE4-9804-8B29A3E7C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9316" y="1573578"/>
            <a:ext cx="409190" cy="40919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Marker, map icon">
            <a:extLst>
              <a:ext uri="{FF2B5EF4-FFF2-40B4-BE49-F238E27FC236}">
                <a16:creationId xmlns:a16="http://schemas.microsoft.com/office/drawing/2014/main" id="{C2034BF8-7808-4E6E-A786-90A8CCFD5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1579" y="1573578"/>
            <a:ext cx="409190" cy="40919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7387DE29-DD06-4255-903A-E811D1D33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46" y="86972"/>
            <a:ext cx="1345980" cy="29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1209" cy="24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Rectangle: Rounded Corners 1">
            <a:extLst>
              <a:ext uri="{FF2B5EF4-FFF2-40B4-BE49-F238E27FC236}">
                <a16:creationId xmlns:a16="http://schemas.microsoft.com/office/drawing/2014/main" id="{D4AC612A-87B0-4B7C-B33D-A4B2D1994613}"/>
              </a:ext>
            </a:extLst>
          </p:cNvPr>
          <p:cNvSpPr/>
          <p:nvPr/>
        </p:nvSpPr>
        <p:spPr>
          <a:xfrm>
            <a:off x="412319" y="2036859"/>
            <a:ext cx="2676941" cy="4363939"/>
          </a:xfrm>
          <a:prstGeom prst="roundRect">
            <a:avLst>
              <a:gd name="adj" fmla="val 12807"/>
            </a:avLst>
          </a:prstGeom>
          <a:solidFill>
            <a:srgbClr val="00589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FC4314A-6552-47FE-ACFF-2F5CFFAAA20E}"/>
              </a:ext>
            </a:extLst>
          </p:cNvPr>
          <p:cNvSpPr txBox="1"/>
          <p:nvPr/>
        </p:nvSpPr>
        <p:spPr>
          <a:xfrm>
            <a:off x="566791" y="4256247"/>
            <a:ext cx="144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arlow" panose="00000500000000000000" pitchFamily="50" charset="0"/>
              </a:rPr>
              <a:t>Solar Power</a:t>
            </a:r>
          </a:p>
          <a:p>
            <a:r>
              <a:rPr lang="en-US" dirty="0" smtClean="0">
                <a:solidFill>
                  <a:schemeClr val="bg1"/>
                </a:solidFill>
                <a:latin typeface="Barlow" panose="00000500000000000000" pitchFamily="50" charset="0"/>
              </a:rPr>
              <a:t>500kW</a:t>
            </a:r>
            <a:endParaRPr lang="en-IN" dirty="0">
              <a:solidFill>
                <a:schemeClr val="bg1"/>
              </a:solidFill>
              <a:latin typeface="Barlow" panose="00000500000000000000" pitchFamily="50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E92F13-D5CC-461D-B170-506EEA5B0461}"/>
              </a:ext>
            </a:extLst>
          </p:cNvPr>
          <p:cNvSpPr txBox="1"/>
          <p:nvPr/>
        </p:nvSpPr>
        <p:spPr>
          <a:xfrm>
            <a:off x="566791" y="5178608"/>
            <a:ext cx="20673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arlow" panose="00000500000000000000" pitchFamily="50" charset="0"/>
              </a:rPr>
              <a:t>Status</a:t>
            </a:r>
          </a:p>
          <a:p>
            <a:r>
              <a:rPr lang="en-US" dirty="0">
                <a:solidFill>
                  <a:schemeClr val="bg1"/>
                </a:solidFill>
                <a:latin typeface="Barlow" panose="00000500000000000000" pitchFamily="50" charset="0"/>
              </a:rPr>
              <a:t>Operational Since</a:t>
            </a:r>
          </a:p>
          <a:p>
            <a:r>
              <a:rPr lang="en-US" dirty="0">
                <a:solidFill>
                  <a:schemeClr val="bg1"/>
                </a:solidFill>
                <a:latin typeface="Barlow" panose="00000500000000000000" pitchFamily="50" charset="0"/>
              </a:rPr>
              <a:t>Apr-2018</a:t>
            </a:r>
            <a:endParaRPr lang="en-IN" dirty="0">
              <a:solidFill>
                <a:schemeClr val="bg1"/>
              </a:solidFill>
              <a:latin typeface="Barlow" panose="00000500000000000000" pitchFamily="50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CEDA503-FADA-40CE-9CFC-4811F6BF3F4C}"/>
              </a:ext>
            </a:extLst>
          </p:cNvPr>
          <p:cNvSpPr txBox="1"/>
          <p:nvPr/>
        </p:nvSpPr>
        <p:spPr>
          <a:xfrm>
            <a:off x="566791" y="3317844"/>
            <a:ext cx="17913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arlow" panose="00000500000000000000" pitchFamily="50" charset="0"/>
              </a:rPr>
              <a:t>Installed Power</a:t>
            </a:r>
          </a:p>
          <a:p>
            <a:r>
              <a:rPr lang="en-US" dirty="0" smtClean="0">
                <a:solidFill>
                  <a:schemeClr val="bg1"/>
                </a:solidFill>
                <a:latin typeface="Barlow" panose="00000500000000000000" pitchFamily="50" charset="0"/>
              </a:rPr>
              <a:t>550kW</a:t>
            </a:r>
            <a:endParaRPr lang="en-US" dirty="0">
              <a:solidFill>
                <a:schemeClr val="bg1"/>
              </a:solidFill>
              <a:latin typeface="Barlow" panose="00000500000000000000" pitchFamily="50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B564B54-9B27-46F0-A187-5B8702927AAF}"/>
              </a:ext>
            </a:extLst>
          </p:cNvPr>
          <p:cNvSpPr txBox="1"/>
          <p:nvPr/>
        </p:nvSpPr>
        <p:spPr>
          <a:xfrm>
            <a:off x="562444" y="2249024"/>
            <a:ext cx="23766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Barlow" panose="00000500000000000000" pitchFamily="50" charset="0"/>
              </a:rPr>
              <a:t>MAKALI,</a:t>
            </a:r>
            <a:br>
              <a:rPr lang="en-US" sz="2400" b="1" dirty="0">
                <a:solidFill>
                  <a:schemeClr val="bg1"/>
                </a:solidFill>
                <a:latin typeface="Barlow" panose="00000500000000000000" pitchFamily="50" charset="0"/>
              </a:rPr>
            </a:br>
            <a:r>
              <a:rPr lang="en-US" sz="2400" b="1" dirty="0">
                <a:solidFill>
                  <a:schemeClr val="bg1"/>
                </a:solidFill>
                <a:latin typeface="Barlow" panose="00000500000000000000" pitchFamily="50" charset="0"/>
              </a:rPr>
              <a:t>BENGALURU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60ADE46-A755-4EFE-9AE7-73262486A9A5}"/>
              </a:ext>
            </a:extLst>
          </p:cNvPr>
          <p:cNvSpPr/>
          <p:nvPr/>
        </p:nvSpPr>
        <p:spPr>
          <a:xfrm>
            <a:off x="1362570" y="1398438"/>
            <a:ext cx="776438" cy="776438"/>
          </a:xfrm>
          <a:prstGeom prst="ellipse">
            <a:avLst/>
          </a:prstGeom>
          <a:solidFill>
            <a:srgbClr val="00589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2" name="Picture 4" descr="Marker, map icon">
            <a:extLst>
              <a:ext uri="{FF2B5EF4-FFF2-40B4-BE49-F238E27FC236}">
                <a16:creationId xmlns:a16="http://schemas.microsoft.com/office/drawing/2014/main" id="{272DA686-8BAE-4D7D-8D8F-E5B8EE51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2576" y="1573578"/>
            <a:ext cx="409190" cy="40919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7DE5605-7E77-4787-996D-3AA86F9FE0CD}"/>
              </a:ext>
            </a:extLst>
          </p:cNvPr>
          <p:cNvSpPr txBox="1"/>
          <p:nvPr/>
        </p:nvSpPr>
        <p:spPr>
          <a:xfrm>
            <a:off x="1371593" y="164041"/>
            <a:ext cx="677961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963863" algn="r"/>
                <a:tab pos="4479925" algn="r"/>
                <a:tab pos="7177088" algn="r"/>
                <a:tab pos="8253413" algn="r"/>
              </a:tabLst>
            </a:pPr>
            <a:r>
              <a:rPr lang="en-US" sz="3200" dirty="0" smtClean="0">
                <a:latin typeface="Barlow" panose="00000500000000000000" pitchFamily="50" charset="0"/>
              </a:rPr>
              <a:t>Our Factories </a:t>
            </a:r>
          </a:p>
          <a:p>
            <a:pPr algn="ctr">
              <a:tabLst>
                <a:tab pos="2963863" algn="r"/>
                <a:tab pos="4479925" algn="r"/>
                <a:tab pos="7177088" algn="r"/>
                <a:tab pos="8253413" algn="r"/>
              </a:tabLst>
            </a:pPr>
            <a:r>
              <a:rPr lang="en-US" sz="3200" b="1" dirty="0" smtClean="0">
                <a:latin typeface="Barlow" panose="00000500000000000000" pitchFamily="50" charset="0"/>
              </a:rPr>
              <a:t>Powered with </a:t>
            </a:r>
            <a:r>
              <a:rPr lang="en-US" sz="3200" b="1" dirty="0">
                <a:latin typeface="Barlow" panose="00000500000000000000" pitchFamily="50" charset="0"/>
              </a:rPr>
              <a:t>R</a:t>
            </a:r>
            <a:r>
              <a:rPr lang="en-US" sz="3200" b="1" dirty="0" smtClean="0">
                <a:latin typeface="Barlow" panose="00000500000000000000" pitchFamily="50" charset="0"/>
              </a:rPr>
              <a:t>enewable Energy</a:t>
            </a:r>
            <a:endParaRPr lang="en-US" sz="3200" b="1" dirty="0">
              <a:latin typeface="Barlow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59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flower&#10;&#10;Description automatically generated">
            <a:extLst>
              <a:ext uri="{FF2B5EF4-FFF2-40B4-BE49-F238E27FC236}">
                <a16:creationId xmlns:a16="http://schemas.microsoft.com/office/drawing/2014/main" id="{63AE4398-DDA2-4226-A5EE-E22B2FFB53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DBBF3E-F67B-41E9-BAB6-E047ABA87503}"/>
              </a:ext>
            </a:extLst>
          </p:cNvPr>
          <p:cNvSpPr txBox="1"/>
          <p:nvPr/>
        </p:nvSpPr>
        <p:spPr>
          <a:xfrm>
            <a:off x="5916111" y="1808981"/>
            <a:ext cx="523594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Barlow" panose="00000500000000000000" pitchFamily="50" charset="0"/>
              </a:rPr>
              <a:t>We follow ISO 26000 guidelines for Social Responsibility.</a:t>
            </a:r>
            <a:br>
              <a:rPr lang="en-US" sz="2000" dirty="0">
                <a:solidFill>
                  <a:schemeClr val="bg1"/>
                </a:solidFill>
                <a:latin typeface="Barlow" panose="00000500000000000000" pitchFamily="50" charset="0"/>
              </a:rPr>
            </a:br>
            <a:endParaRPr lang="en-US" sz="2000" dirty="0">
              <a:solidFill>
                <a:schemeClr val="bg1"/>
              </a:solidFill>
              <a:latin typeface="Barlow" panose="00000500000000000000" pitchFamily="50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sz="2000" dirty="0">
                <a:solidFill>
                  <a:schemeClr val="bg1"/>
                </a:solidFill>
                <a:latin typeface="Barlow" panose="00000500000000000000" pitchFamily="50" charset="0"/>
              </a:rPr>
              <a:t>We rank high with a score of  </a:t>
            </a:r>
            <a:r>
              <a:rPr lang="en-IN" sz="2000" dirty="0" smtClean="0">
                <a:solidFill>
                  <a:schemeClr val="bg1"/>
                </a:solidFill>
                <a:latin typeface="Barlow" panose="00000500000000000000" pitchFamily="50" charset="0"/>
              </a:rPr>
              <a:t>60/100 </a:t>
            </a:r>
            <a:r>
              <a:rPr lang="en-IN" sz="2000" dirty="0">
                <a:solidFill>
                  <a:schemeClr val="bg1"/>
                </a:solidFill>
                <a:latin typeface="Barlow" panose="00000500000000000000" pitchFamily="50" charset="0"/>
              </a:rPr>
              <a:t>at the Sustainability Management System of EcoVadis.</a:t>
            </a:r>
            <a:br>
              <a:rPr lang="en-IN" sz="2000" dirty="0">
                <a:solidFill>
                  <a:schemeClr val="bg1"/>
                </a:solidFill>
                <a:latin typeface="Barlow" panose="00000500000000000000" pitchFamily="50" charset="0"/>
              </a:rPr>
            </a:br>
            <a:endParaRPr lang="en-IN" sz="2000" dirty="0">
              <a:solidFill>
                <a:schemeClr val="bg1"/>
              </a:solidFill>
              <a:latin typeface="Barlow" panose="00000500000000000000" pitchFamily="50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sz="2000" dirty="0">
                <a:solidFill>
                  <a:schemeClr val="bg1"/>
                </a:solidFill>
                <a:latin typeface="Barlow" panose="00000500000000000000" pitchFamily="50" charset="0"/>
              </a:rPr>
              <a:t>We’re a proud member of UN Global Compact, committing ourselves to a principled approach &amp; value-system to doing business</a:t>
            </a:r>
            <a:r>
              <a:rPr lang="en-IN" sz="2000" dirty="0" smtClean="0">
                <a:solidFill>
                  <a:schemeClr val="bg1"/>
                </a:solidFill>
                <a:latin typeface="Barlow" panose="00000500000000000000" pitchFamily="50" charset="0"/>
              </a:rPr>
              <a:t>.</a:t>
            </a:r>
          </a:p>
          <a:p>
            <a:endParaRPr lang="en-IN" sz="2000" dirty="0" smtClean="0">
              <a:solidFill>
                <a:schemeClr val="bg1"/>
              </a:solidFill>
              <a:latin typeface="Barlow" panose="00000500000000000000" pitchFamily="50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sz="2000" dirty="0" smtClean="0">
                <a:solidFill>
                  <a:schemeClr val="bg1"/>
                </a:solidFill>
                <a:latin typeface="Barlow" panose="00000500000000000000" pitchFamily="50" charset="0"/>
              </a:rPr>
              <a:t>Commitment to reduce Carbon Emission to 50% by 2025.</a:t>
            </a:r>
            <a:endParaRPr lang="en-IN" sz="2000" dirty="0">
              <a:solidFill>
                <a:schemeClr val="bg1"/>
              </a:solidFill>
              <a:latin typeface="Barlow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581EB-8CCD-4C22-A9BC-1B1E1FDCFD0B}"/>
              </a:ext>
            </a:extLst>
          </p:cNvPr>
          <p:cNvSpPr txBox="1"/>
          <p:nvPr/>
        </p:nvSpPr>
        <p:spPr>
          <a:xfrm>
            <a:off x="5916111" y="30432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b="1" dirty="0">
                <a:solidFill>
                  <a:schemeClr val="bg1"/>
                </a:solidFill>
                <a:latin typeface="Barlow" panose="00000500000000000000" pitchFamily="50" charset="0"/>
              </a:rPr>
              <a:t>Sustainability is </a:t>
            </a:r>
            <a:br>
              <a:rPr lang="en-IN" sz="3600" b="1" dirty="0">
                <a:solidFill>
                  <a:schemeClr val="bg1"/>
                </a:solidFill>
                <a:latin typeface="Barlow" panose="00000500000000000000" pitchFamily="50" charset="0"/>
              </a:rPr>
            </a:br>
            <a:r>
              <a:rPr lang="en-IN" sz="3600" b="1" dirty="0">
                <a:solidFill>
                  <a:schemeClr val="bg1"/>
                </a:solidFill>
                <a:latin typeface="Barlow" panose="00000500000000000000" pitchFamily="50" charset="0"/>
              </a:rPr>
              <a:t>integral in our mechanism</a:t>
            </a:r>
            <a:endParaRPr lang="en-IN" sz="3600" dirty="0">
              <a:solidFill>
                <a:schemeClr val="bg1"/>
              </a:solidFill>
              <a:latin typeface="Barlow" panose="00000500000000000000" pitchFamily="50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3123032" cy="237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7587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1209" cy="24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 descr="C:\Users\Veena Mohare\Desktop\Untit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67220" y="2691432"/>
            <a:ext cx="1743683" cy="1836679"/>
          </a:xfrm>
          <a:prstGeom prst="rect">
            <a:avLst/>
          </a:prstGeom>
          <a:noFill/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6296917-B06C-4B0E-AE73-32FDE1290604}"/>
              </a:ext>
            </a:extLst>
          </p:cNvPr>
          <p:cNvSpPr txBox="1"/>
          <p:nvPr/>
        </p:nvSpPr>
        <p:spPr>
          <a:xfrm>
            <a:off x="2244403" y="255890"/>
            <a:ext cx="95754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963863" algn="r"/>
                <a:tab pos="4479925" algn="r"/>
                <a:tab pos="7177088" algn="r"/>
                <a:tab pos="8253413" algn="r"/>
              </a:tabLst>
            </a:pPr>
            <a:r>
              <a:rPr lang="en-US" sz="3000" b="1" dirty="0">
                <a:solidFill>
                  <a:srgbClr val="002060"/>
                </a:solidFill>
                <a:latin typeface="Barlow" panose="020B0604020202020204" charset="0"/>
                <a:cs typeface="Barlow" panose="020B0604020202020204" charset="0"/>
              </a:rPr>
              <a:t>We </a:t>
            </a:r>
            <a:r>
              <a:rPr lang="en-US" sz="3000" b="1" dirty="0" smtClean="0">
                <a:solidFill>
                  <a:srgbClr val="002060"/>
                </a:solidFill>
                <a:latin typeface="Barlow" panose="020B0604020202020204" charset="0"/>
                <a:cs typeface="Barlow" panose="020B0604020202020204" charset="0"/>
              </a:rPr>
              <a:t>care</a:t>
            </a:r>
            <a:r>
              <a:rPr lang="en-US" sz="3000" b="1" dirty="0">
                <a:solidFill>
                  <a:srgbClr val="002060"/>
                </a:solidFill>
                <a:latin typeface="Barlow" panose="020B0604020202020204" charset="0"/>
                <a:cs typeface="Barlow" panose="020B0604020202020204" charset="0"/>
              </a:rPr>
              <a:t> for the community through our CSR </a:t>
            </a:r>
            <a:r>
              <a:rPr lang="en-US" sz="3000" b="1" dirty="0" smtClean="0">
                <a:solidFill>
                  <a:srgbClr val="002060"/>
                </a:solidFill>
                <a:latin typeface="Barlow" panose="020B0604020202020204" charset="0"/>
                <a:cs typeface="Barlow" panose="020B0604020202020204" charset="0"/>
              </a:rPr>
              <a:t>Initiatives</a:t>
            </a:r>
            <a:endParaRPr lang="en-US" sz="3000" b="1" dirty="0">
              <a:solidFill>
                <a:srgbClr val="002060"/>
              </a:solidFill>
              <a:latin typeface="Barlow" panose="020B0604020202020204" charset="0"/>
              <a:cs typeface="Barlow" panose="020B060402020202020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E2D0C5E-3A02-4DCE-ABAC-74E010E8AF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9192" y="1080117"/>
            <a:ext cx="1883038" cy="1883038"/>
          </a:xfrm>
          <a:custGeom>
            <a:avLst/>
            <a:gdLst>
              <a:gd name="connsiteX0" fmla="*/ 1035670 w 2071342"/>
              <a:gd name="connsiteY0" fmla="*/ 0 h 2071342"/>
              <a:gd name="connsiteX1" fmla="*/ 2071342 w 2071342"/>
              <a:gd name="connsiteY1" fmla="*/ 1035671 h 2071342"/>
              <a:gd name="connsiteX2" fmla="*/ 1035670 w 2071342"/>
              <a:gd name="connsiteY2" fmla="*/ 2071342 h 2071342"/>
              <a:gd name="connsiteX3" fmla="*/ 0 w 2071342"/>
              <a:gd name="connsiteY3" fmla="*/ 1035671 h 2071342"/>
              <a:gd name="connsiteX4" fmla="*/ 1035670 w 2071342"/>
              <a:gd name="connsiteY4" fmla="*/ 0 h 207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1342" h="2071342">
                <a:moveTo>
                  <a:pt x="1035670" y="0"/>
                </a:moveTo>
                <a:cubicBezTo>
                  <a:pt x="1607656" y="0"/>
                  <a:pt x="2071342" y="463686"/>
                  <a:pt x="2071342" y="1035671"/>
                </a:cubicBezTo>
                <a:cubicBezTo>
                  <a:pt x="2071342" y="1607656"/>
                  <a:pt x="1607656" y="2071342"/>
                  <a:pt x="1035670" y="2071342"/>
                </a:cubicBezTo>
                <a:cubicBezTo>
                  <a:pt x="463686" y="2071342"/>
                  <a:pt x="0" y="1607656"/>
                  <a:pt x="0" y="1035671"/>
                </a:cubicBezTo>
                <a:cubicBezTo>
                  <a:pt x="0" y="463686"/>
                  <a:pt x="463686" y="0"/>
                  <a:pt x="1035670" y="0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238EC98-FC8A-4C9E-B0FF-44F3C641A747}"/>
              </a:ext>
            </a:extLst>
          </p:cNvPr>
          <p:cNvSpPr txBox="1"/>
          <p:nvPr/>
        </p:nvSpPr>
        <p:spPr>
          <a:xfrm>
            <a:off x="645351" y="1347835"/>
            <a:ext cx="6830542" cy="4855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1600" b="1" dirty="0" smtClean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Spastics </a:t>
            </a:r>
            <a:r>
              <a:rPr lang="en-IN" sz="1600" b="1" dirty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Society of </a:t>
            </a:r>
            <a:r>
              <a:rPr lang="en-IN" sz="1600" b="1" dirty="0" smtClean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Karnataka </a:t>
            </a:r>
            <a:r>
              <a:rPr lang="en-IN" sz="1600" dirty="0" smtClean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(sponsoring vocational / educational training kits for kids with developmental disabilities)</a:t>
            </a:r>
          </a:p>
          <a:p>
            <a:pPr marL="539750" indent="-539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1600" b="1" dirty="0" smtClean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Indian </a:t>
            </a:r>
            <a:r>
              <a:rPr lang="en-IN" sz="1600" b="1" dirty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Cancer </a:t>
            </a:r>
            <a:r>
              <a:rPr lang="en-IN" sz="1600" b="1" dirty="0" smtClean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Society </a:t>
            </a:r>
            <a:r>
              <a:rPr lang="en-IN" sz="1600" dirty="0" smtClean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(supporting hospice providing free palliative care for patients in the last leg of their disease cycle)</a:t>
            </a:r>
          </a:p>
          <a:p>
            <a:pPr marL="539750" indent="-539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1600" b="1" dirty="0" smtClean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Youth For </a:t>
            </a:r>
            <a:r>
              <a:rPr lang="en-IN" sz="1600" b="1" dirty="0" err="1" smtClean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Seva</a:t>
            </a:r>
            <a:r>
              <a:rPr lang="en-IN" sz="1600" b="1" dirty="0" smtClean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 </a:t>
            </a:r>
            <a:r>
              <a:rPr lang="en-IN" sz="1600" dirty="0" smtClean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(providing rain coats and school kits for kids attending schools in rural North Karnataka region)</a:t>
            </a:r>
            <a:endParaRPr lang="en-IN" sz="1600" dirty="0">
              <a:solidFill>
                <a:srgbClr val="002060"/>
              </a:solidFill>
              <a:latin typeface="Barlow" panose="020B0604020202020204" charset="0"/>
              <a:cs typeface="Barlow" panose="020B0604020202020204" charset="0"/>
            </a:endParaRPr>
          </a:p>
          <a:p>
            <a:pPr marL="539750" indent="-539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1600" b="1" dirty="0" err="1" smtClean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Vardhan</a:t>
            </a:r>
            <a:r>
              <a:rPr lang="en-IN" sz="1600" b="1" dirty="0" smtClean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 </a:t>
            </a:r>
            <a:r>
              <a:rPr lang="en-IN" sz="1600" b="1" dirty="0" err="1" smtClean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Sewa</a:t>
            </a:r>
            <a:r>
              <a:rPr lang="en-IN" sz="1600" b="1" dirty="0" smtClean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 </a:t>
            </a:r>
            <a:r>
              <a:rPr lang="en-IN" sz="1600" b="1" dirty="0" err="1" smtClean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Sansthan</a:t>
            </a:r>
            <a:r>
              <a:rPr lang="en-IN" sz="1600" b="1" dirty="0" smtClean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 </a:t>
            </a:r>
            <a:r>
              <a:rPr lang="en-IN" sz="1600" dirty="0" smtClean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(supply of medical equipment for free ultrasound scanning services)</a:t>
            </a:r>
            <a:endParaRPr lang="en-IN" sz="1600" dirty="0">
              <a:solidFill>
                <a:srgbClr val="002060"/>
              </a:solidFill>
              <a:latin typeface="Barlow" panose="020B0604020202020204" charset="0"/>
              <a:cs typeface="Barlow" panose="020B0604020202020204" charset="0"/>
            </a:endParaRPr>
          </a:p>
          <a:p>
            <a:pPr marL="539750" indent="-539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IN" sz="1600" b="1" dirty="0" err="1" smtClean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Akshaya</a:t>
            </a:r>
            <a:r>
              <a:rPr lang="en-IN" sz="1600" b="1" dirty="0" smtClean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 </a:t>
            </a:r>
            <a:r>
              <a:rPr lang="en-IN" sz="1600" b="1" dirty="0" err="1" smtClean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Patra</a:t>
            </a:r>
            <a:r>
              <a:rPr lang="en-IN" sz="1600" b="1" dirty="0" smtClean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 Foundation, ISKCON Bengaluru </a:t>
            </a:r>
            <a:r>
              <a:rPr lang="en-IN" sz="1600" dirty="0" smtClean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(sponsoring vehicles that distribute mid-day meals to children attending schools in the semi-urban and rural areas near Bengaluru) </a:t>
            </a:r>
            <a:endParaRPr lang="en-IN" sz="1600" dirty="0">
              <a:solidFill>
                <a:srgbClr val="002060"/>
              </a:solidFill>
              <a:latin typeface="Barlow" panose="020B0604020202020204" charset="0"/>
              <a:cs typeface="Barlow" panose="020B0604020202020204" charset="0"/>
            </a:endParaRPr>
          </a:p>
          <a:p>
            <a:pPr marL="539750" indent="-539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Sri </a:t>
            </a:r>
            <a:r>
              <a:rPr lang="en-US" sz="1600" b="1" dirty="0" err="1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Sri</a:t>
            </a:r>
            <a:r>
              <a:rPr lang="en-US" sz="1600" b="1" dirty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 Rural Development </a:t>
            </a:r>
            <a:r>
              <a:rPr lang="en-US" sz="1600" b="1" dirty="0" smtClean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Trust </a:t>
            </a:r>
            <a:r>
              <a:rPr lang="en-IN" sz="1600" dirty="0" smtClean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(</a:t>
            </a:r>
            <a:r>
              <a:rPr lang="en-US" sz="1600" dirty="0" smtClean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implementing solar </a:t>
            </a:r>
            <a:r>
              <a:rPr lang="en-US" sz="1600" dirty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powered smart </a:t>
            </a:r>
            <a:r>
              <a:rPr lang="en-US" sz="1600" dirty="0" smtClean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classrooms</a:t>
            </a:r>
            <a:r>
              <a:rPr lang="en-IN" sz="1600" dirty="0" smtClean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 </a:t>
            </a:r>
            <a:r>
              <a:rPr lang="en-IN" sz="1600" dirty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in the </a:t>
            </a:r>
            <a:r>
              <a:rPr lang="en-IN" sz="1600" dirty="0" err="1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Anley</a:t>
            </a:r>
            <a:r>
              <a:rPr lang="en-IN" sz="1600" dirty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 &amp; </a:t>
            </a:r>
            <a:r>
              <a:rPr lang="en-IN" sz="1600" dirty="0" err="1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Tangtse</a:t>
            </a:r>
            <a:r>
              <a:rPr lang="en-IN" sz="1600" dirty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 region of </a:t>
            </a:r>
            <a:r>
              <a:rPr lang="en-IN" sz="1600" dirty="0" err="1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Ladakh</a:t>
            </a:r>
            <a:r>
              <a:rPr lang="en-IN" sz="1600" dirty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 State</a:t>
            </a:r>
            <a:r>
              <a:rPr lang="en-IN" sz="1600" dirty="0" smtClean="0">
                <a:solidFill>
                  <a:srgbClr val="002060"/>
                </a:solidFill>
                <a:latin typeface="Barlow" panose="020B0604020202020204" charset="0"/>
                <a:ea typeface="Calibri" panose="020F0502020204030204" pitchFamily="34" charset="0"/>
                <a:cs typeface="Barlow" panose="020B0604020202020204" charset="0"/>
              </a:rPr>
              <a:t>)</a:t>
            </a:r>
            <a:endParaRPr lang="en-IN" sz="1600" dirty="0">
              <a:solidFill>
                <a:srgbClr val="002060"/>
              </a:solidFill>
              <a:latin typeface="Barlow" panose="020B0604020202020204" charset="0"/>
              <a:cs typeface="Barlow" panose="020B060402020202020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FFA1B17-9E7E-46E6-B4DE-9B24F72CC5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9535" y="4039050"/>
            <a:ext cx="1912849" cy="1912849"/>
          </a:xfrm>
          <a:custGeom>
            <a:avLst/>
            <a:gdLst>
              <a:gd name="connsiteX0" fmla="*/ 1094785 w 2189570"/>
              <a:gd name="connsiteY0" fmla="*/ 0 h 2189570"/>
              <a:gd name="connsiteX1" fmla="*/ 2189570 w 2189570"/>
              <a:gd name="connsiteY1" fmla="*/ 1094785 h 2189570"/>
              <a:gd name="connsiteX2" fmla="*/ 1094785 w 2189570"/>
              <a:gd name="connsiteY2" fmla="*/ 2189570 h 2189570"/>
              <a:gd name="connsiteX3" fmla="*/ 0 w 2189570"/>
              <a:gd name="connsiteY3" fmla="*/ 1094785 h 2189570"/>
              <a:gd name="connsiteX4" fmla="*/ 1094785 w 2189570"/>
              <a:gd name="connsiteY4" fmla="*/ 0 h 218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570" h="2189570">
                <a:moveTo>
                  <a:pt x="1094785" y="0"/>
                </a:moveTo>
                <a:cubicBezTo>
                  <a:pt x="1699418" y="0"/>
                  <a:pt x="2189570" y="490152"/>
                  <a:pt x="2189570" y="1094785"/>
                </a:cubicBezTo>
                <a:cubicBezTo>
                  <a:pt x="2189570" y="1699418"/>
                  <a:pt x="1699418" y="2189570"/>
                  <a:pt x="1094785" y="2189570"/>
                </a:cubicBezTo>
                <a:cubicBezTo>
                  <a:pt x="490152" y="2189570"/>
                  <a:pt x="0" y="1699418"/>
                  <a:pt x="0" y="1094785"/>
                </a:cubicBezTo>
                <a:cubicBezTo>
                  <a:pt x="0" y="490152"/>
                  <a:pt x="490152" y="0"/>
                  <a:pt x="1094785" y="0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A7BBA05-B0B1-4635-8258-5E8CEAF292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2089" y="4062425"/>
            <a:ext cx="1920888" cy="1920888"/>
          </a:xfrm>
          <a:custGeom>
            <a:avLst/>
            <a:gdLst>
              <a:gd name="connsiteX0" fmla="*/ 1035671 w 2071342"/>
              <a:gd name="connsiteY0" fmla="*/ 0 h 2071342"/>
              <a:gd name="connsiteX1" fmla="*/ 2071342 w 2071342"/>
              <a:gd name="connsiteY1" fmla="*/ 1035671 h 2071342"/>
              <a:gd name="connsiteX2" fmla="*/ 1035671 w 2071342"/>
              <a:gd name="connsiteY2" fmla="*/ 2071342 h 2071342"/>
              <a:gd name="connsiteX3" fmla="*/ 0 w 2071342"/>
              <a:gd name="connsiteY3" fmla="*/ 1035671 h 2071342"/>
              <a:gd name="connsiteX4" fmla="*/ 1035671 w 2071342"/>
              <a:gd name="connsiteY4" fmla="*/ 0 h 2071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1342" h="2071342">
                <a:moveTo>
                  <a:pt x="1035671" y="0"/>
                </a:moveTo>
                <a:cubicBezTo>
                  <a:pt x="1607656" y="0"/>
                  <a:pt x="2071342" y="463686"/>
                  <a:pt x="2071342" y="1035671"/>
                </a:cubicBezTo>
                <a:cubicBezTo>
                  <a:pt x="2071342" y="1607656"/>
                  <a:pt x="1607656" y="2071342"/>
                  <a:pt x="1035671" y="2071342"/>
                </a:cubicBezTo>
                <a:cubicBezTo>
                  <a:pt x="463686" y="2071342"/>
                  <a:pt x="0" y="1607656"/>
                  <a:pt x="0" y="1035671"/>
                </a:cubicBezTo>
                <a:cubicBezTo>
                  <a:pt x="0" y="463686"/>
                  <a:pt x="463686" y="0"/>
                  <a:pt x="1035671" y="0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914" name="AutoShape 2" descr="https://static.wixstatic.com/media/ffebe5_789df2f3bf0f4ef3afd73c67e85dba94~mv2.jpg/v1/crop/x_12,y_0,w_186,h_195/fill/w_89,h_94,al_c,q_80,usm_0.66_1.00_0.01/ffebe5_789df2f3bf0f4ef3afd73c67e85dba94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AutoShape 4" descr="https://static.wixstatic.com/media/ffebe5_789df2f3bf0f4ef3afd73c67e85dba94~mv2.jpg/v1/crop/x_12,y_0,w_186,h_195/fill/w_89,h_94,al_c,q_80,usm_0.66_1.00_0.01/ffebe5_789df2f3bf0f4ef3afd73c67e85dba94~mv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EDA6FF4-4A32-4FA5-ACDE-DCB74C410E0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378" y="1117061"/>
            <a:ext cx="1998729" cy="1905930"/>
          </a:xfrm>
          <a:custGeom>
            <a:avLst/>
            <a:gdLst>
              <a:gd name="connsiteX0" fmla="*/ 1192693 w 2385386"/>
              <a:gd name="connsiteY0" fmla="*/ 0 h 2385386"/>
              <a:gd name="connsiteX1" fmla="*/ 2385386 w 2385386"/>
              <a:gd name="connsiteY1" fmla="*/ 1192693 h 2385386"/>
              <a:gd name="connsiteX2" fmla="*/ 1192693 w 2385386"/>
              <a:gd name="connsiteY2" fmla="*/ 2385386 h 2385386"/>
              <a:gd name="connsiteX3" fmla="*/ 0 w 2385386"/>
              <a:gd name="connsiteY3" fmla="*/ 1192693 h 2385386"/>
              <a:gd name="connsiteX4" fmla="*/ 1192693 w 2385386"/>
              <a:gd name="connsiteY4" fmla="*/ 0 h 238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5386" h="2385386">
                <a:moveTo>
                  <a:pt x="1192693" y="0"/>
                </a:moveTo>
                <a:cubicBezTo>
                  <a:pt x="1851399" y="0"/>
                  <a:pt x="2385386" y="533987"/>
                  <a:pt x="2385386" y="1192693"/>
                </a:cubicBezTo>
                <a:cubicBezTo>
                  <a:pt x="2385386" y="1851399"/>
                  <a:pt x="1851399" y="2385386"/>
                  <a:pt x="1192693" y="2385386"/>
                </a:cubicBezTo>
                <a:cubicBezTo>
                  <a:pt x="533987" y="2385386"/>
                  <a:pt x="0" y="1851399"/>
                  <a:pt x="0" y="1192693"/>
                </a:cubicBezTo>
                <a:cubicBezTo>
                  <a:pt x="0" y="533987"/>
                  <a:pt x="533987" y="0"/>
                  <a:pt x="1192693" y="0"/>
                </a:cubicBezTo>
                <a:close/>
              </a:path>
            </a:pathLst>
          </a:cu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319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erson standing on top of a snow covered mountain&#10;&#10;Description automatically generated">
            <a:extLst>
              <a:ext uri="{FF2B5EF4-FFF2-40B4-BE49-F238E27FC236}">
                <a16:creationId xmlns:a16="http://schemas.microsoft.com/office/drawing/2014/main" id="{207A6F5F-3693-4A15-9012-C7F433F4D4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7791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936B1F-6AB2-4F11-8D2E-3A174A8D9435}"/>
              </a:ext>
            </a:extLst>
          </p:cNvPr>
          <p:cNvSpPr/>
          <p:nvPr/>
        </p:nvSpPr>
        <p:spPr>
          <a:xfrm>
            <a:off x="5881765" y="506126"/>
            <a:ext cx="778362" cy="797215"/>
          </a:xfrm>
          <a:prstGeom prst="rect">
            <a:avLst/>
          </a:prstGeom>
          <a:solidFill>
            <a:srgbClr val="005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1BFF00-1C5B-41A7-B24A-46E43E1C9FBE}"/>
              </a:ext>
            </a:extLst>
          </p:cNvPr>
          <p:cNvSpPr/>
          <p:nvPr/>
        </p:nvSpPr>
        <p:spPr>
          <a:xfrm>
            <a:off x="5881765" y="3310326"/>
            <a:ext cx="778362" cy="797215"/>
          </a:xfrm>
          <a:prstGeom prst="rect">
            <a:avLst/>
          </a:prstGeom>
          <a:solidFill>
            <a:srgbClr val="005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5265FE-8465-4767-9C8E-8F389BD909F5}"/>
              </a:ext>
            </a:extLst>
          </p:cNvPr>
          <p:cNvSpPr/>
          <p:nvPr/>
        </p:nvSpPr>
        <p:spPr>
          <a:xfrm>
            <a:off x="5877910" y="0"/>
            <a:ext cx="6314090" cy="6858000"/>
          </a:xfrm>
          <a:prstGeom prst="rect">
            <a:avLst/>
          </a:prstGeom>
          <a:noFill/>
          <a:ln w="38100">
            <a:solidFill>
              <a:srgbClr val="005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1C8CB7-E733-4245-9794-DCBEA9C55D0D}"/>
              </a:ext>
            </a:extLst>
          </p:cNvPr>
          <p:cNvSpPr txBox="1"/>
          <p:nvPr/>
        </p:nvSpPr>
        <p:spPr>
          <a:xfrm>
            <a:off x="6747171" y="642727"/>
            <a:ext cx="4655786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Barlow" panose="00000500000000000000" pitchFamily="50" charset="0"/>
              </a:rPr>
              <a:t>Vision</a:t>
            </a:r>
          </a:p>
          <a:p>
            <a:r>
              <a:rPr lang="en-US" dirty="0">
                <a:latin typeface="Barlow" panose="00000500000000000000" pitchFamily="50" charset="0"/>
              </a:rPr>
              <a:t>To deliver excellence to our stakeholders by designing and manufacturing commendable products &amp; services, driven by Technology, Innovation </a:t>
            </a:r>
            <a:r>
              <a:rPr lang="en-US" dirty="0" smtClean="0">
                <a:latin typeface="Barlow" panose="00000500000000000000" pitchFamily="50" charset="0"/>
              </a:rPr>
              <a:t>&amp; Sustainable </a:t>
            </a:r>
            <a:r>
              <a:rPr lang="en-US" dirty="0">
                <a:latin typeface="Barlow" panose="00000500000000000000" pitchFamily="50" charset="0"/>
              </a:rPr>
              <a:t>Business </a:t>
            </a:r>
            <a:r>
              <a:rPr lang="en-US" dirty="0" smtClean="0">
                <a:latin typeface="Barlow" panose="00000500000000000000" pitchFamily="50" charset="0"/>
              </a:rPr>
              <a:t>practices.</a:t>
            </a:r>
            <a:endParaRPr lang="en-US" dirty="0">
              <a:latin typeface="Barlow" panose="00000500000000000000" pitchFamily="50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B37548-D1DC-4D47-AEED-76A6772B2C6B}"/>
              </a:ext>
            </a:extLst>
          </p:cNvPr>
          <p:cNvSpPr txBox="1"/>
          <p:nvPr/>
        </p:nvSpPr>
        <p:spPr>
          <a:xfrm>
            <a:off x="6747171" y="3428701"/>
            <a:ext cx="46557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Barlow" panose="00000500000000000000" pitchFamily="50" charset="0"/>
              </a:rPr>
              <a:t>Mission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Barlow" panose="00000500000000000000" pitchFamily="50" charset="0"/>
              </a:rPr>
              <a:t>To </a:t>
            </a:r>
            <a:r>
              <a:rPr lang="en-US" dirty="0" smtClean="0">
                <a:latin typeface="Barlow" panose="00000500000000000000" pitchFamily="50" charset="0"/>
              </a:rPr>
              <a:t>be one-stop </a:t>
            </a:r>
            <a:r>
              <a:rPr lang="en-US" dirty="0">
                <a:latin typeface="Barlow" panose="00000500000000000000" pitchFamily="50" charset="0"/>
              </a:rPr>
              <a:t>shop for </a:t>
            </a:r>
            <a:r>
              <a:rPr lang="en-US" dirty="0" smtClean="0">
                <a:latin typeface="Barlow" panose="00000500000000000000" pitchFamily="50" charset="0"/>
              </a:rPr>
              <a:t>Precision Metal Parts &amp; Assemblies.</a:t>
            </a:r>
            <a:endParaRPr lang="en-US" dirty="0">
              <a:latin typeface="Barlow" panose="00000500000000000000" pitchFamily="50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Barlow" panose="00000500000000000000" pitchFamily="50" charset="0"/>
              </a:rPr>
              <a:t>To remain recognized as Centre of Excellence in our </a:t>
            </a:r>
            <a:r>
              <a:rPr lang="en-US" dirty="0" smtClean="0">
                <a:latin typeface="Barlow" panose="00000500000000000000" pitchFamily="50" charset="0"/>
              </a:rPr>
              <a:t>field.</a:t>
            </a:r>
            <a:endParaRPr lang="en-US" dirty="0">
              <a:latin typeface="Barlow" panose="00000500000000000000" pitchFamily="50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Barlow" panose="00000500000000000000" pitchFamily="50" charset="0"/>
              </a:rPr>
              <a:t>To continue as a preferred supplier for our </a:t>
            </a:r>
            <a:r>
              <a:rPr lang="en-US" dirty="0" smtClean="0">
                <a:latin typeface="Barlow" panose="00000500000000000000" pitchFamily="50" charset="0"/>
              </a:rPr>
              <a:t>customers.</a:t>
            </a:r>
            <a:endParaRPr lang="en-US" dirty="0">
              <a:latin typeface="Barlow" panose="00000500000000000000" pitchFamily="50" charset="0"/>
            </a:endParaRPr>
          </a:p>
        </p:txBody>
      </p:sp>
      <p:pic>
        <p:nvPicPr>
          <p:cNvPr id="16" name="Picture 15" descr="A picture containing wheel, drawing&#10;&#10;Description automatically generated">
            <a:extLst>
              <a:ext uri="{FF2B5EF4-FFF2-40B4-BE49-F238E27FC236}">
                <a16:creationId xmlns:a16="http://schemas.microsoft.com/office/drawing/2014/main" id="{15943059-1611-4E00-9C46-F0C2871848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4514" y="770751"/>
            <a:ext cx="524948" cy="271496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AB752430-B191-491D-B26D-319B7D4C96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6401" y="3473440"/>
            <a:ext cx="414467" cy="414467"/>
          </a:xfrm>
          <a:prstGeom prst="rect">
            <a:avLst/>
          </a:prstGeom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57352" cy="240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965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01003964-091B-4CBF-968C-0BF0413FC8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6169" y="0"/>
            <a:ext cx="10275831" cy="6858000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1209" cy="24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7A6062-BCC5-4635-B601-6346FE3A613E}"/>
              </a:ext>
            </a:extLst>
          </p:cNvPr>
          <p:cNvSpPr txBox="1"/>
          <p:nvPr/>
        </p:nvSpPr>
        <p:spPr>
          <a:xfrm>
            <a:off x="637872" y="2588462"/>
            <a:ext cx="440287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IN" sz="3200" b="1" i="1" dirty="0">
                <a:latin typeface="Barlow" panose="00000500000000000000" pitchFamily="50" charset="0"/>
              </a:rPr>
              <a:t>Veer O Metals, </a:t>
            </a:r>
          </a:p>
          <a:p>
            <a:pPr marL="0" indent="0">
              <a:buNone/>
            </a:pPr>
            <a:r>
              <a:rPr lang="en-IN" sz="3200" i="1" dirty="0">
                <a:latin typeface="Barlow" panose="00000500000000000000" pitchFamily="50" charset="0"/>
              </a:rPr>
              <a:t>well into its 6</a:t>
            </a:r>
            <a:r>
              <a:rPr lang="en-IN" sz="3200" i="1" baseline="30000" dirty="0">
                <a:latin typeface="Barlow" panose="00000500000000000000" pitchFamily="50" charset="0"/>
              </a:rPr>
              <a:t>th</a:t>
            </a:r>
            <a:r>
              <a:rPr lang="en-IN" sz="3200" i="1" dirty="0">
                <a:latin typeface="Barlow" panose="00000500000000000000" pitchFamily="50" charset="0"/>
              </a:rPr>
              <a:t> decade,</a:t>
            </a:r>
          </a:p>
          <a:p>
            <a:pPr marL="0" indent="0">
              <a:buNone/>
            </a:pPr>
            <a:r>
              <a:rPr lang="en-IN" sz="3200" i="1" dirty="0">
                <a:latin typeface="Barlow" panose="00000500000000000000" pitchFamily="50" charset="0"/>
              </a:rPr>
              <a:t>with more promise &amp; potential..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185E3E-3A3A-47DF-AAB5-F5FC7BC2619A}"/>
              </a:ext>
            </a:extLst>
          </p:cNvPr>
          <p:cNvGrpSpPr/>
          <p:nvPr/>
        </p:nvGrpSpPr>
        <p:grpSpPr>
          <a:xfrm rot="10800000">
            <a:off x="2335353" y="4650565"/>
            <a:ext cx="683172" cy="683172"/>
            <a:chOff x="533541" y="1696210"/>
            <a:chExt cx="683172" cy="68317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55310B8-DEFC-4DBF-AE61-FD9D2974FF9B}"/>
                </a:ext>
              </a:extLst>
            </p:cNvPr>
            <p:cNvSpPr/>
            <p:nvPr/>
          </p:nvSpPr>
          <p:spPr>
            <a:xfrm>
              <a:off x="533541" y="1696210"/>
              <a:ext cx="683172" cy="683172"/>
            </a:xfrm>
            <a:prstGeom prst="ellipse">
              <a:avLst/>
            </a:prstGeom>
            <a:solidFill>
              <a:srgbClr val="0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CB1DB76-0A7D-4DDB-9601-22C0AF272A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H="1" flipV="1">
              <a:off x="667587" y="1887126"/>
              <a:ext cx="412820" cy="30432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974407B-0208-4904-8C33-0E48462C146A}"/>
              </a:ext>
            </a:extLst>
          </p:cNvPr>
          <p:cNvGrpSpPr/>
          <p:nvPr/>
        </p:nvGrpSpPr>
        <p:grpSpPr>
          <a:xfrm>
            <a:off x="516656" y="1757414"/>
            <a:ext cx="683172" cy="683172"/>
            <a:chOff x="533541" y="1696210"/>
            <a:chExt cx="683172" cy="68317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71736CB-193E-4319-9E01-E6D1442260AA}"/>
                </a:ext>
              </a:extLst>
            </p:cNvPr>
            <p:cNvSpPr/>
            <p:nvPr/>
          </p:nvSpPr>
          <p:spPr>
            <a:xfrm>
              <a:off x="533541" y="1696210"/>
              <a:ext cx="683172" cy="683172"/>
            </a:xfrm>
            <a:prstGeom prst="ellipse">
              <a:avLst/>
            </a:prstGeom>
            <a:solidFill>
              <a:srgbClr val="0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0449C06-CAE6-477A-B71C-F781A2828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biLevel thresh="2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H="1" flipV="1">
              <a:off x="667587" y="1887126"/>
              <a:ext cx="412820" cy="304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647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1209" cy="240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9603677" y="161500"/>
            <a:ext cx="24320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Barlow" charset="0"/>
              </a:rPr>
              <a:t>Contact Us</a:t>
            </a:r>
            <a:endParaRPr lang="en-US" sz="3600" b="1" dirty="0">
              <a:latin typeface="Barlow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09903" y="985356"/>
            <a:ext cx="6230977" cy="524759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376363" indent="-1376363" defTabSz="1376363">
              <a:lnSpc>
                <a:spcPct val="125000"/>
              </a:lnSpc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Plant :</a:t>
            </a:r>
          </a:p>
          <a:p>
            <a:pPr marL="1376363" indent="-1376363" defTabSz="1376363">
              <a:lnSpc>
                <a:spcPct val="125000"/>
              </a:lnSpc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Veer-O-Metals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Pvt. Ltd.</a:t>
            </a:r>
          </a:p>
          <a:p>
            <a:pPr marL="1376363" indent="-1376363" defTabSz="1376363">
              <a:lnSpc>
                <a:spcPct val="125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Shed No.2;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Sy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. No: 51/1A; Huskur Road,</a:t>
            </a:r>
          </a:p>
          <a:p>
            <a:pPr marL="1376363" indent="-1376363" defTabSz="1376363">
              <a:lnSpc>
                <a:spcPct val="125000"/>
              </a:lnSpc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Heggadadevapura Village,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Dasanapura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Hobli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,</a:t>
            </a:r>
          </a:p>
          <a:p>
            <a:pPr marL="1376363" indent="-1376363" defTabSz="1376363">
              <a:lnSpc>
                <a:spcPct val="125000"/>
              </a:lnSpc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Bengaluru 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– 562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123, INDIA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.</a:t>
            </a:r>
          </a:p>
          <a:p>
            <a:pPr marL="1376363" indent="-1376363" defTabSz="1376363">
              <a:lnSpc>
                <a:spcPct val="125000"/>
              </a:lnSpc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Phone :+91-80-2371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2195, 2371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2196, +91-97399 91967 </a:t>
            </a:r>
          </a:p>
          <a:p>
            <a:pPr marL="1376363" indent="-1376363" defTabSz="1376363">
              <a:lnSpc>
                <a:spcPct val="125000"/>
              </a:lnSpc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Website:  </a:t>
            </a:r>
            <a:r>
              <a:rPr lang="en-US" sz="2000" u="sng" dirty="0" smtClean="0">
                <a:solidFill>
                  <a:schemeClr val="accent1">
                    <a:lumMod val="50000"/>
                  </a:schemeClr>
                </a:solidFill>
                <a:latin typeface="Barlow" charset="0"/>
                <a:hlinkClick r:id="rId3"/>
              </a:rPr>
              <a:t>www.veerometals.com</a:t>
            </a:r>
            <a:r>
              <a:rPr lang="en-US" sz="2000" u="sng" dirty="0" smtClean="0">
                <a:solidFill>
                  <a:schemeClr val="accent1">
                    <a:lumMod val="50000"/>
                  </a:schemeClr>
                </a:solidFill>
                <a:latin typeface="Barlow" charset="0"/>
              </a:rPr>
              <a:t> </a:t>
            </a:r>
          </a:p>
          <a:p>
            <a:pPr marL="1376363" indent="-1376363" defTabSz="1376363">
              <a:lnSpc>
                <a:spcPct val="125000"/>
              </a:lnSpc>
            </a:pPr>
            <a:endParaRPr lang="en-US" sz="2000" u="sng" dirty="0" smtClean="0">
              <a:solidFill>
                <a:schemeClr val="accent1">
                  <a:lumMod val="50000"/>
                </a:schemeClr>
              </a:solidFill>
              <a:latin typeface="Barlow" charset="0"/>
            </a:endParaRPr>
          </a:p>
          <a:p>
            <a:pPr marL="1376363" indent="-1376363" defTabSz="1376363">
              <a:lnSpc>
                <a:spcPct val="125000"/>
              </a:lnSpc>
              <a:tabLst>
                <a:tab pos="5387975" algn="r"/>
                <a:tab pos="7975600" algn="r"/>
              </a:tabLst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Mr. Sham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Sunder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                        - </a:t>
            </a:r>
            <a:r>
              <a:rPr lang="en-IN" sz="2000" b="1" dirty="0" smtClean="0">
                <a:solidFill>
                  <a:schemeClr val="tx2">
                    <a:lumMod val="75000"/>
                  </a:schemeClr>
                </a:solidFill>
                <a:latin typeface="Barlow" charset="0"/>
                <a:ea typeface="Calibri"/>
              </a:rPr>
              <a:t>Chairman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 </a:t>
            </a:r>
          </a:p>
          <a:p>
            <a:pPr marL="1376363" indent="-1376363" defTabSz="1376363">
              <a:lnSpc>
                <a:spcPct val="125000"/>
              </a:lnSpc>
              <a:tabLst>
                <a:tab pos="5387975" algn="r"/>
                <a:tab pos="7975600" algn="r"/>
              </a:tabLs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Mr.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Praneet Kumar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	        – Managing Director</a:t>
            </a:r>
          </a:p>
          <a:p>
            <a:pPr marL="1376363" indent="-1376363" defTabSz="1376363">
              <a:lnSpc>
                <a:spcPct val="125000"/>
              </a:lnSpc>
              <a:buFont typeface="Wingdings" charset="2"/>
              <a:buNone/>
              <a:tabLst>
                <a:tab pos="5387975" algn="r"/>
                <a:tab pos="7975600" algn="r"/>
              </a:tabLs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Mr. Vaneet Sham Sunder        – Director 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Barlow" charset="0"/>
                <a:cs typeface="Times New Roman" charset="0"/>
                <a:sym typeface="Wingdings" charset="2"/>
              </a:rPr>
              <a:t>	</a:t>
            </a:r>
          </a:p>
          <a:p>
            <a:pPr marL="1376363" indent="-1376363" defTabSz="1376363">
              <a:lnSpc>
                <a:spcPct val="125000"/>
              </a:lnSpc>
              <a:buFont typeface="Wingdings" charset="2"/>
              <a:buNone/>
              <a:tabLst>
                <a:tab pos="5387975" algn="r"/>
                <a:tab pos="7975600" algn="r"/>
              </a:tabLs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Barlow" charset="0"/>
                <a:cs typeface="Times New Roman" charset="0"/>
                <a:sym typeface="Wingdings" charset="2"/>
              </a:rPr>
              <a:t> +91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Barlow" charset="0"/>
                <a:cs typeface="Times New Roman" charset="0"/>
              </a:rPr>
              <a:t>99019 05555</a:t>
            </a:r>
          </a:p>
          <a:p>
            <a:pPr marL="1376363" indent="-1376363" defTabSz="1376363">
              <a:lnSpc>
                <a:spcPct val="125000"/>
              </a:lnSpc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E-mail: </a:t>
            </a:r>
            <a:r>
              <a:rPr lang="en-US" u="sng" dirty="0" smtClean="0">
                <a:solidFill>
                  <a:srgbClr val="0070C0"/>
                </a:solidFill>
                <a:latin typeface="Barlow" charset="0"/>
                <a:hlinkClick r:id="rId4"/>
              </a:rPr>
              <a:t>sales@veerometals.</a:t>
            </a:r>
            <a:r>
              <a:rPr lang="en-US" u="sng" dirty="0" smtClean="0">
                <a:solidFill>
                  <a:srgbClr val="0070C0"/>
                </a:solidFill>
                <a:latin typeface="Barlow" charset="0"/>
              </a:rPr>
              <a:t>com 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           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760541" y="994876"/>
            <a:ext cx="4355318" cy="2169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1376363" indent="-1376363" defTabSz="1376363">
              <a:lnSpc>
                <a:spcPct val="125000"/>
              </a:lnSpc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Corporate Office :</a:t>
            </a:r>
          </a:p>
          <a:p>
            <a:pPr marL="1376363" indent="-1376363" defTabSz="1376363">
              <a:lnSpc>
                <a:spcPct val="125000"/>
              </a:lnSpc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Veer-O-Metals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Pvt. Ltd.</a:t>
            </a:r>
          </a:p>
          <a:p>
            <a:pPr marL="1376363" indent="-1376363" defTabSz="1376363">
              <a:lnSpc>
                <a:spcPct val="125000"/>
              </a:lnSpc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No: A-02, BEL Industrial Estate,</a:t>
            </a:r>
          </a:p>
          <a:p>
            <a:pPr marL="1376363" indent="-1376363" defTabSz="1376363">
              <a:lnSpc>
                <a:spcPct val="125000"/>
              </a:lnSpc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Jalahalli, Bengaluru – 560013, INDIA. </a:t>
            </a:r>
          </a:p>
          <a:p>
            <a:pPr marL="1376363" indent="-1376363" defTabSz="1376363">
              <a:lnSpc>
                <a:spcPct val="125000"/>
              </a:lnSpc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Barlow" charset="0"/>
              </a:rPr>
              <a:t>Phone :+ 91-80-23712195 / 23712196</a:t>
            </a:r>
          </a:p>
        </p:txBody>
      </p:sp>
    </p:spTree>
    <p:extLst>
      <p:ext uri="{BB962C8B-B14F-4D97-AF65-F5344CB8AC3E}">
        <p14:creationId xmlns:p14="http://schemas.microsoft.com/office/powerpoint/2010/main" val="64173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CE894BB-E97F-4454-AB60-66A3337CCB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8293" y="0"/>
            <a:ext cx="11283707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3BABD7-FDB0-4D3B-853F-FEF20764BD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507896" cy="6858000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8149" cy="23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Parallelogram 3">
            <a:extLst>
              <a:ext uri="{FF2B5EF4-FFF2-40B4-BE49-F238E27FC236}">
                <a16:creationId xmlns:a16="http://schemas.microsoft.com/office/drawing/2014/main" id="{FAAF372B-973C-4F8C-9AF0-A97A1A0BA428}"/>
              </a:ext>
            </a:extLst>
          </p:cNvPr>
          <p:cNvSpPr/>
          <p:nvPr/>
        </p:nvSpPr>
        <p:spPr>
          <a:xfrm>
            <a:off x="1283957" y="994086"/>
            <a:ext cx="1025012" cy="646331"/>
          </a:xfrm>
          <a:prstGeom prst="parallelogram">
            <a:avLst>
              <a:gd name="adj" fmla="val 40748"/>
            </a:avLst>
          </a:prstGeom>
          <a:solidFill>
            <a:srgbClr val="00589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426F6C4-A7BD-4141-A8EF-A67F778D728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1304" y="1100201"/>
            <a:ext cx="404877" cy="40902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2E02D14-A783-4E5F-8AD4-BC6D54D3CBBE}"/>
              </a:ext>
            </a:extLst>
          </p:cNvPr>
          <p:cNvSpPr txBox="1"/>
          <p:nvPr/>
        </p:nvSpPr>
        <p:spPr>
          <a:xfrm>
            <a:off x="2437557" y="1050366"/>
            <a:ext cx="24572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dirty="0">
                <a:latin typeface="Barlow" panose="00000500000000000000" pitchFamily="50" charset="0"/>
              </a:rPr>
              <a:t>Core </a:t>
            </a:r>
            <a:r>
              <a:rPr lang="en-IN" sz="3200" b="1" dirty="0">
                <a:latin typeface="Barlow" panose="00000500000000000000" pitchFamily="50" charset="0"/>
              </a:rPr>
              <a:t>Values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6A7578-560D-47AA-A664-578B7BE42927}"/>
              </a:ext>
            </a:extLst>
          </p:cNvPr>
          <p:cNvSpPr txBox="1"/>
          <p:nvPr/>
        </p:nvSpPr>
        <p:spPr>
          <a:xfrm>
            <a:off x="799692" y="1960220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IN" b="1" dirty="0">
                <a:latin typeface="Barlow" panose="00000500000000000000" pitchFamily="50" charset="0"/>
              </a:rPr>
              <a:t>Ethics</a:t>
            </a:r>
            <a:r>
              <a:rPr lang="en-IN" dirty="0">
                <a:latin typeface="Barlow" panose="00000500000000000000" pitchFamily="50" charset="0"/>
              </a:rPr>
              <a:t>- We strive to be ethical in our code of conduct.</a:t>
            </a:r>
          </a:p>
          <a:p>
            <a:pPr marL="285750" indent="-285750">
              <a:buFont typeface="Wingdings" pitchFamily="2" charset="2"/>
              <a:buChar char="q"/>
            </a:pPr>
            <a:endParaRPr lang="en-IN" dirty="0">
              <a:latin typeface="Barlow" panose="00000500000000000000" pitchFamily="50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b="1" dirty="0">
                <a:latin typeface="Barlow" panose="00000500000000000000" pitchFamily="50" charset="0"/>
              </a:rPr>
              <a:t>Safety-</a:t>
            </a:r>
            <a:r>
              <a:rPr lang="en-IN" dirty="0">
                <a:latin typeface="Barlow" panose="00000500000000000000" pitchFamily="50" charset="0"/>
              </a:rPr>
              <a:t> It’s our primary responsibility to create a safe working environment.</a:t>
            </a:r>
          </a:p>
          <a:p>
            <a:pPr marL="285750" indent="-285750">
              <a:buFont typeface="Wingdings" pitchFamily="2" charset="2"/>
              <a:buChar char="q"/>
            </a:pPr>
            <a:endParaRPr lang="en-IN" dirty="0">
              <a:latin typeface="Barlow" panose="00000500000000000000" pitchFamily="50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b="1" dirty="0">
                <a:latin typeface="Barlow" panose="00000500000000000000" pitchFamily="50" charset="0"/>
              </a:rPr>
              <a:t>Sustainability</a:t>
            </a:r>
            <a:r>
              <a:rPr lang="en-IN" dirty="0">
                <a:latin typeface="Barlow" panose="00000500000000000000" pitchFamily="50" charset="0"/>
              </a:rPr>
              <a:t>- We pledge to make our operations sustainable.</a:t>
            </a:r>
          </a:p>
          <a:p>
            <a:pPr marL="285750" indent="-285750">
              <a:buFont typeface="Wingdings" pitchFamily="2" charset="2"/>
              <a:buChar char="q"/>
            </a:pPr>
            <a:endParaRPr lang="en-IN" dirty="0">
              <a:latin typeface="Barlow" panose="00000500000000000000" pitchFamily="50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b="1" dirty="0">
                <a:latin typeface="Barlow" panose="00000500000000000000" pitchFamily="50" charset="0"/>
              </a:rPr>
              <a:t>Value-addition-</a:t>
            </a:r>
            <a:r>
              <a:rPr lang="en-IN" dirty="0">
                <a:latin typeface="Barlow" panose="00000500000000000000" pitchFamily="50" charset="0"/>
              </a:rPr>
              <a:t> We like to provide value to our stakeholders.</a:t>
            </a:r>
          </a:p>
          <a:p>
            <a:pPr marL="285750" indent="-285750">
              <a:buFont typeface="Wingdings" pitchFamily="2" charset="2"/>
              <a:buChar char="q"/>
            </a:pPr>
            <a:endParaRPr lang="en-IN" dirty="0">
              <a:latin typeface="Barlow" panose="00000500000000000000" pitchFamily="50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IN" b="1" dirty="0">
                <a:latin typeface="Barlow" panose="00000500000000000000" pitchFamily="50" charset="0"/>
              </a:rPr>
              <a:t>Excellence &amp; Innovation</a:t>
            </a:r>
            <a:r>
              <a:rPr lang="en-IN" dirty="0">
                <a:latin typeface="Barlow" panose="00000500000000000000" pitchFamily="50" charset="0"/>
              </a:rPr>
              <a:t>- We pursue excellence in everything we do and we value challenges because they drive us towards innovation.</a:t>
            </a:r>
          </a:p>
        </p:txBody>
      </p:sp>
    </p:spTree>
    <p:extLst>
      <p:ext uri="{BB962C8B-B14F-4D97-AF65-F5344CB8AC3E}">
        <p14:creationId xmlns:p14="http://schemas.microsoft.com/office/powerpoint/2010/main" val="371529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96B6693-92D4-409D-92BC-48C912CE8CAE}"/>
              </a:ext>
            </a:extLst>
          </p:cNvPr>
          <p:cNvCxnSpPr>
            <a:cxnSpLocks/>
          </p:cNvCxnSpPr>
          <p:nvPr/>
        </p:nvCxnSpPr>
        <p:spPr>
          <a:xfrm>
            <a:off x="11024256" y="3676606"/>
            <a:ext cx="0" cy="738371"/>
          </a:xfrm>
          <a:prstGeom prst="line">
            <a:avLst/>
          </a:prstGeom>
          <a:ln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8149" cy="23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Hexagon 2">
            <a:extLst>
              <a:ext uri="{FF2B5EF4-FFF2-40B4-BE49-F238E27FC236}">
                <a16:creationId xmlns:a16="http://schemas.microsoft.com/office/drawing/2014/main" id="{E9BAEF28-3F7D-4B85-9947-25607BF9F1D2}"/>
              </a:ext>
            </a:extLst>
          </p:cNvPr>
          <p:cNvSpPr/>
          <p:nvPr/>
        </p:nvSpPr>
        <p:spPr>
          <a:xfrm>
            <a:off x="4039393" y="812789"/>
            <a:ext cx="4147217" cy="839170"/>
          </a:xfrm>
          <a:prstGeom prst="hexagon">
            <a:avLst>
              <a:gd name="adj" fmla="val 40385"/>
              <a:gd name="vf" fmla="val 115470"/>
            </a:avLst>
          </a:prstGeom>
          <a:solidFill>
            <a:srgbClr val="005890"/>
          </a:solidFill>
          <a:ln>
            <a:solidFill>
              <a:srgbClr val="367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A5285A1E-6402-4836-BF62-557429AE3573}"/>
              </a:ext>
            </a:extLst>
          </p:cNvPr>
          <p:cNvSpPr/>
          <p:nvPr/>
        </p:nvSpPr>
        <p:spPr>
          <a:xfrm rot="5400000">
            <a:off x="615202" y="2707353"/>
            <a:ext cx="1038718" cy="914400"/>
          </a:xfrm>
          <a:prstGeom prst="hexagon">
            <a:avLst>
              <a:gd name="adj" fmla="val 28077"/>
              <a:gd name="vf" fmla="val 115470"/>
            </a:avLst>
          </a:prstGeom>
          <a:solidFill>
            <a:srgbClr val="005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B84E87F7-432C-47F8-A60F-4E3940902BF4}"/>
              </a:ext>
            </a:extLst>
          </p:cNvPr>
          <p:cNvSpPr/>
          <p:nvPr/>
        </p:nvSpPr>
        <p:spPr>
          <a:xfrm rot="5400000">
            <a:off x="2264164" y="2707353"/>
            <a:ext cx="1038718" cy="914400"/>
          </a:xfrm>
          <a:prstGeom prst="hexagon">
            <a:avLst>
              <a:gd name="adj" fmla="val 28077"/>
              <a:gd name="vf" fmla="val 115470"/>
            </a:avLst>
          </a:prstGeom>
          <a:solidFill>
            <a:srgbClr val="005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723F9139-0CF4-4C74-AF0D-122602683B26}"/>
              </a:ext>
            </a:extLst>
          </p:cNvPr>
          <p:cNvSpPr/>
          <p:nvPr/>
        </p:nvSpPr>
        <p:spPr>
          <a:xfrm rot="5400000">
            <a:off x="3913126" y="2707353"/>
            <a:ext cx="1038718" cy="914400"/>
          </a:xfrm>
          <a:prstGeom prst="hexagon">
            <a:avLst>
              <a:gd name="adj" fmla="val 28077"/>
              <a:gd name="vf" fmla="val 115470"/>
            </a:avLst>
          </a:prstGeom>
          <a:solidFill>
            <a:srgbClr val="005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2" name="Hexagon 61">
            <a:extLst>
              <a:ext uri="{FF2B5EF4-FFF2-40B4-BE49-F238E27FC236}">
                <a16:creationId xmlns:a16="http://schemas.microsoft.com/office/drawing/2014/main" id="{1B97AB7D-FA92-4842-BF07-A9BAC5C0C12F}"/>
              </a:ext>
            </a:extLst>
          </p:cNvPr>
          <p:cNvSpPr/>
          <p:nvPr/>
        </p:nvSpPr>
        <p:spPr>
          <a:xfrm rot="5400000">
            <a:off x="10510369" y="2725271"/>
            <a:ext cx="1038718" cy="914400"/>
          </a:xfrm>
          <a:prstGeom prst="hexagon">
            <a:avLst>
              <a:gd name="adj" fmla="val 28077"/>
              <a:gd name="vf" fmla="val 115470"/>
            </a:avLst>
          </a:prstGeom>
          <a:solidFill>
            <a:srgbClr val="005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Hexagon 63">
            <a:extLst>
              <a:ext uri="{FF2B5EF4-FFF2-40B4-BE49-F238E27FC236}">
                <a16:creationId xmlns:a16="http://schemas.microsoft.com/office/drawing/2014/main" id="{B4A29CA4-6C6C-4D10-B2AE-72AA26D94E5D}"/>
              </a:ext>
            </a:extLst>
          </p:cNvPr>
          <p:cNvSpPr/>
          <p:nvPr/>
        </p:nvSpPr>
        <p:spPr>
          <a:xfrm rot="5400000">
            <a:off x="5585457" y="2707353"/>
            <a:ext cx="1038718" cy="914400"/>
          </a:xfrm>
          <a:prstGeom prst="hexagon">
            <a:avLst>
              <a:gd name="adj" fmla="val 28077"/>
              <a:gd name="vf" fmla="val 115470"/>
            </a:avLst>
          </a:prstGeom>
          <a:solidFill>
            <a:srgbClr val="005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Hexagon 65">
            <a:extLst>
              <a:ext uri="{FF2B5EF4-FFF2-40B4-BE49-F238E27FC236}">
                <a16:creationId xmlns:a16="http://schemas.microsoft.com/office/drawing/2014/main" id="{7F3A5DAD-EED7-4664-A2FB-C81C416FCEAF}"/>
              </a:ext>
            </a:extLst>
          </p:cNvPr>
          <p:cNvSpPr/>
          <p:nvPr/>
        </p:nvSpPr>
        <p:spPr>
          <a:xfrm rot="5400000">
            <a:off x="7160528" y="2707353"/>
            <a:ext cx="1038718" cy="914400"/>
          </a:xfrm>
          <a:prstGeom prst="hexagon">
            <a:avLst>
              <a:gd name="adj" fmla="val 28077"/>
              <a:gd name="vf" fmla="val 115470"/>
            </a:avLst>
          </a:prstGeom>
          <a:solidFill>
            <a:srgbClr val="005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8" name="Hexagon 67">
            <a:extLst>
              <a:ext uri="{FF2B5EF4-FFF2-40B4-BE49-F238E27FC236}">
                <a16:creationId xmlns:a16="http://schemas.microsoft.com/office/drawing/2014/main" id="{4C187DD9-F8EF-4B4F-8445-06E76C8FEF18}"/>
              </a:ext>
            </a:extLst>
          </p:cNvPr>
          <p:cNvSpPr/>
          <p:nvPr/>
        </p:nvSpPr>
        <p:spPr>
          <a:xfrm rot="5400000">
            <a:off x="8867107" y="2717884"/>
            <a:ext cx="1038718" cy="914400"/>
          </a:xfrm>
          <a:prstGeom prst="hexagon">
            <a:avLst>
              <a:gd name="adj" fmla="val 28077"/>
              <a:gd name="vf" fmla="val 115470"/>
            </a:avLst>
          </a:prstGeom>
          <a:solidFill>
            <a:srgbClr val="005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3" name="Hexagon 72">
            <a:extLst>
              <a:ext uri="{FF2B5EF4-FFF2-40B4-BE49-F238E27FC236}">
                <a16:creationId xmlns:a16="http://schemas.microsoft.com/office/drawing/2014/main" id="{467B978F-DFF1-4CAE-95BC-49F555180948}"/>
              </a:ext>
            </a:extLst>
          </p:cNvPr>
          <p:cNvSpPr/>
          <p:nvPr/>
        </p:nvSpPr>
        <p:spPr>
          <a:xfrm rot="5400000">
            <a:off x="6390123" y="5299953"/>
            <a:ext cx="872235" cy="830691"/>
          </a:xfrm>
          <a:prstGeom prst="hexagon">
            <a:avLst>
              <a:gd name="adj" fmla="val 28077"/>
              <a:gd name="vf" fmla="val 115470"/>
            </a:avLst>
          </a:prstGeom>
          <a:solidFill>
            <a:srgbClr val="005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5" name="Hexagon 74">
            <a:extLst>
              <a:ext uri="{FF2B5EF4-FFF2-40B4-BE49-F238E27FC236}">
                <a16:creationId xmlns:a16="http://schemas.microsoft.com/office/drawing/2014/main" id="{7DBC4AE7-F028-469B-9443-347FF03F319C}"/>
              </a:ext>
            </a:extLst>
          </p:cNvPr>
          <p:cNvSpPr/>
          <p:nvPr/>
        </p:nvSpPr>
        <p:spPr>
          <a:xfrm rot="5400000">
            <a:off x="7449566" y="5300691"/>
            <a:ext cx="872235" cy="830691"/>
          </a:xfrm>
          <a:prstGeom prst="hexagon">
            <a:avLst>
              <a:gd name="adj" fmla="val 28077"/>
              <a:gd name="vf" fmla="val 115470"/>
            </a:avLst>
          </a:prstGeom>
          <a:solidFill>
            <a:srgbClr val="005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7" name="Hexagon 76">
            <a:extLst>
              <a:ext uri="{FF2B5EF4-FFF2-40B4-BE49-F238E27FC236}">
                <a16:creationId xmlns:a16="http://schemas.microsoft.com/office/drawing/2014/main" id="{3BE97913-5755-4829-8B1D-E044500A69B1}"/>
              </a:ext>
            </a:extLst>
          </p:cNvPr>
          <p:cNvSpPr/>
          <p:nvPr/>
        </p:nvSpPr>
        <p:spPr>
          <a:xfrm rot="5400000">
            <a:off x="8505791" y="5309189"/>
            <a:ext cx="872235" cy="830691"/>
          </a:xfrm>
          <a:prstGeom prst="hexagon">
            <a:avLst>
              <a:gd name="adj" fmla="val 28077"/>
              <a:gd name="vf" fmla="val 115470"/>
            </a:avLst>
          </a:prstGeom>
          <a:solidFill>
            <a:srgbClr val="005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9" name="Hexagon 78">
            <a:extLst>
              <a:ext uri="{FF2B5EF4-FFF2-40B4-BE49-F238E27FC236}">
                <a16:creationId xmlns:a16="http://schemas.microsoft.com/office/drawing/2014/main" id="{1F9C5324-312E-4A40-A5F8-1D16CDBED7A6}"/>
              </a:ext>
            </a:extLst>
          </p:cNvPr>
          <p:cNvSpPr/>
          <p:nvPr/>
        </p:nvSpPr>
        <p:spPr>
          <a:xfrm rot="5400000">
            <a:off x="9559949" y="5300691"/>
            <a:ext cx="872235" cy="830691"/>
          </a:xfrm>
          <a:prstGeom prst="hexagon">
            <a:avLst>
              <a:gd name="adj" fmla="val 28077"/>
              <a:gd name="vf" fmla="val 115470"/>
            </a:avLst>
          </a:prstGeom>
          <a:solidFill>
            <a:srgbClr val="005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1" name="Hexagon 80">
            <a:extLst>
              <a:ext uri="{FF2B5EF4-FFF2-40B4-BE49-F238E27FC236}">
                <a16:creationId xmlns:a16="http://schemas.microsoft.com/office/drawing/2014/main" id="{A7CA1A52-C5DD-4096-AD17-FFDCB3648315}"/>
              </a:ext>
            </a:extLst>
          </p:cNvPr>
          <p:cNvSpPr/>
          <p:nvPr/>
        </p:nvSpPr>
        <p:spPr>
          <a:xfrm rot="5400000">
            <a:off x="10621464" y="5299952"/>
            <a:ext cx="872234" cy="830691"/>
          </a:xfrm>
          <a:prstGeom prst="hexagon">
            <a:avLst>
              <a:gd name="adj" fmla="val 28077"/>
              <a:gd name="vf" fmla="val 115470"/>
            </a:avLst>
          </a:prstGeom>
          <a:solidFill>
            <a:srgbClr val="005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CE86E5C3-F01A-45DB-B6D1-E89667361CE3}"/>
              </a:ext>
            </a:extLst>
          </p:cNvPr>
          <p:cNvCxnSpPr>
            <a:cxnSpLocks/>
          </p:cNvCxnSpPr>
          <p:nvPr/>
        </p:nvCxnSpPr>
        <p:spPr>
          <a:xfrm>
            <a:off x="6824439" y="4911981"/>
            <a:ext cx="4217759" cy="0"/>
          </a:xfrm>
          <a:prstGeom prst="line">
            <a:avLst/>
          </a:prstGeom>
          <a:ln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59B1D49-BE9B-4B87-A2C9-6AD755953F78}"/>
              </a:ext>
            </a:extLst>
          </p:cNvPr>
          <p:cNvCxnSpPr>
            <a:cxnSpLocks/>
          </p:cNvCxnSpPr>
          <p:nvPr/>
        </p:nvCxnSpPr>
        <p:spPr>
          <a:xfrm>
            <a:off x="1127264" y="2277025"/>
            <a:ext cx="0" cy="368169"/>
          </a:xfrm>
          <a:prstGeom prst="line">
            <a:avLst/>
          </a:prstGeom>
          <a:ln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FF79C1E-9463-4108-B8B2-51B582D0F3A1}"/>
              </a:ext>
            </a:extLst>
          </p:cNvPr>
          <p:cNvCxnSpPr>
            <a:cxnSpLocks/>
          </p:cNvCxnSpPr>
          <p:nvPr/>
        </p:nvCxnSpPr>
        <p:spPr>
          <a:xfrm>
            <a:off x="2776351" y="2277025"/>
            <a:ext cx="0" cy="368169"/>
          </a:xfrm>
          <a:prstGeom prst="line">
            <a:avLst/>
          </a:prstGeom>
          <a:ln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61DAD8A-6B79-4F2C-A73F-CC582BE5013F}"/>
              </a:ext>
            </a:extLst>
          </p:cNvPr>
          <p:cNvCxnSpPr>
            <a:cxnSpLocks/>
          </p:cNvCxnSpPr>
          <p:nvPr/>
        </p:nvCxnSpPr>
        <p:spPr>
          <a:xfrm>
            <a:off x="4425439" y="2277025"/>
            <a:ext cx="0" cy="368169"/>
          </a:xfrm>
          <a:prstGeom prst="line">
            <a:avLst/>
          </a:prstGeom>
          <a:ln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314BCF4-7ACF-4964-8ADD-2A1E46BD7F26}"/>
              </a:ext>
            </a:extLst>
          </p:cNvPr>
          <p:cNvCxnSpPr>
            <a:cxnSpLocks/>
          </p:cNvCxnSpPr>
          <p:nvPr/>
        </p:nvCxnSpPr>
        <p:spPr>
          <a:xfrm>
            <a:off x="6094320" y="1596543"/>
            <a:ext cx="0" cy="1048651"/>
          </a:xfrm>
          <a:prstGeom prst="line">
            <a:avLst/>
          </a:prstGeom>
          <a:ln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8D1D5CD-93FC-48A0-BB29-B32E685ACD5A}"/>
              </a:ext>
            </a:extLst>
          </p:cNvPr>
          <p:cNvCxnSpPr>
            <a:cxnSpLocks/>
          </p:cNvCxnSpPr>
          <p:nvPr/>
        </p:nvCxnSpPr>
        <p:spPr>
          <a:xfrm>
            <a:off x="7672067" y="2277025"/>
            <a:ext cx="0" cy="368169"/>
          </a:xfrm>
          <a:prstGeom prst="line">
            <a:avLst/>
          </a:prstGeom>
          <a:ln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96B6693-92D4-409D-92BC-48C912CE8CAE}"/>
              </a:ext>
            </a:extLst>
          </p:cNvPr>
          <p:cNvCxnSpPr>
            <a:cxnSpLocks/>
          </p:cNvCxnSpPr>
          <p:nvPr/>
        </p:nvCxnSpPr>
        <p:spPr>
          <a:xfrm>
            <a:off x="11028546" y="2277025"/>
            <a:ext cx="0" cy="368169"/>
          </a:xfrm>
          <a:prstGeom prst="line">
            <a:avLst/>
          </a:prstGeom>
          <a:ln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7AB33A12-8BC4-4832-A9CA-56CA538EB2FD}"/>
              </a:ext>
            </a:extLst>
          </p:cNvPr>
          <p:cNvCxnSpPr>
            <a:cxnSpLocks/>
          </p:cNvCxnSpPr>
          <p:nvPr/>
        </p:nvCxnSpPr>
        <p:spPr>
          <a:xfrm>
            <a:off x="9986243" y="4911981"/>
            <a:ext cx="0" cy="368169"/>
          </a:xfrm>
          <a:prstGeom prst="line">
            <a:avLst/>
          </a:prstGeom>
          <a:ln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F7F30D9-B303-4CA5-B1CE-CE6488872623}"/>
              </a:ext>
            </a:extLst>
          </p:cNvPr>
          <p:cNvCxnSpPr>
            <a:cxnSpLocks/>
          </p:cNvCxnSpPr>
          <p:nvPr/>
        </p:nvCxnSpPr>
        <p:spPr>
          <a:xfrm>
            <a:off x="6821501" y="4911750"/>
            <a:ext cx="0" cy="368169"/>
          </a:xfrm>
          <a:prstGeom prst="line">
            <a:avLst/>
          </a:prstGeom>
          <a:ln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5EE4983-1423-4254-9C20-DB8158000B26}"/>
              </a:ext>
            </a:extLst>
          </p:cNvPr>
          <p:cNvCxnSpPr>
            <a:cxnSpLocks/>
          </p:cNvCxnSpPr>
          <p:nvPr/>
        </p:nvCxnSpPr>
        <p:spPr>
          <a:xfrm>
            <a:off x="7892332" y="4911981"/>
            <a:ext cx="0" cy="368169"/>
          </a:xfrm>
          <a:prstGeom prst="line">
            <a:avLst/>
          </a:prstGeom>
          <a:ln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52452C10-6A57-4475-875C-1FC1258BE7B4}"/>
              </a:ext>
            </a:extLst>
          </p:cNvPr>
          <p:cNvSpPr txBox="1"/>
          <p:nvPr/>
        </p:nvSpPr>
        <p:spPr>
          <a:xfrm>
            <a:off x="4521807" y="1280722"/>
            <a:ext cx="316839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Barlow" panose="00000500000000000000" pitchFamily="50" charset="0"/>
              </a:rPr>
              <a:t>Management Team </a:t>
            </a:r>
            <a:endParaRPr lang="en-GB" b="1" dirty="0">
              <a:solidFill>
                <a:schemeClr val="bg1"/>
              </a:solidFill>
              <a:latin typeface="Barlow" panose="00000500000000000000" pitchFamily="50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D817D66-62CA-4F53-9848-C9FDEB950521}"/>
              </a:ext>
            </a:extLst>
          </p:cNvPr>
          <p:cNvSpPr txBox="1"/>
          <p:nvPr/>
        </p:nvSpPr>
        <p:spPr>
          <a:xfrm>
            <a:off x="360766" y="3695630"/>
            <a:ext cx="1520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Barlow" panose="00000500000000000000" pitchFamily="50" charset="0"/>
              </a:rPr>
              <a:t>Business Development</a:t>
            </a:r>
            <a:endParaRPr lang="en-GB" sz="1400" dirty="0">
              <a:latin typeface="Barlow" panose="00000500000000000000" pitchFamily="50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FBEBD12-3B14-47D3-BB22-F121AE525023}"/>
              </a:ext>
            </a:extLst>
          </p:cNvPr>
          <p:cNvSpPr txBox="1"/>
          <p:nvPr/>
        </p:nvSpPr>
        <p:spPr>
          <a:xfrm>
            <a:off x="2511658" y="3695630"/>
            <a:ext cx="5329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Barlow" panose="00000500000000000000" pitchFamily="50" charset="0"/>
              </a:rPr>
              <a:t>HR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359B1AE-4509-4761-B41F-BE27E07D246B}"/>
              </a:ext>
            </a:extLst>
          </p:cNvPr>
          <p:cNvSpPr txBox="1"/>
          <p:nvPr/>
        </p:nvSpPr>
        <p:spPr>
          <a:xfrm>
            <a:off x="4002645" y="3695630"/>
            <a:ext cx="8583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Barlow" panose="00000500000000000000" pitchFamily="50" charset="0"/>
              </a:rPr>
              <a:t>Finance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6ECF761-9E38-4FE2-99C7-84171B9AF3D8}"/>
              </a:ext>
            </a:extLst>
          </p:cNvPr>
          <p:cNvSpPr txBox="1"/>
          <p:nvPr/>
        </p:nvSpPr>
        <p:spPr>
          <a:xfrm>
            <a:off x="10286076" y="3722784"/>
            <a:ext cx="1520652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Barlow" panose="00000500000000000000" pitchFamily="50" charset="0"/>
              </a:rPr>
              <a:t>Operations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E8DD2FF-FE08-4917-BD39-4446B0DD2776}"/>
              </a:ext>
            </a:extLst>
          </p:cNvPr>
          <p:cNvSpPr txBox="1"/>
          <p:nvPr/>
        </p:nvSpPr>
        <p:spPr>
          <a:xfrm>
            <a:off x="5355918" y="3695630"/>
            <a:ext cx="1520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Barlow" panose="00000500000000000000" pitchFamily="50" charset="0"/>
              </a:rPr>
              <a:t>Design &amp; </a:t>
            </a:r>
            <a:r>
              <a:rPr lang="en-US" sz="1400" dirty="0" smtClean="0">
                <a:latin typeface="Barlow" panose="00000500000000000000" pitchFamily="50" charset="0"/>
              </a:rPr>
              <a:t>Engineering</a:t>
            </a:r>
            <a:endParaRPr lang="en-US" sz="1400" dirty="0">
              <a:latin typeface="Barlow" panose="00000500000000000000" pitchFamily="50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17FF916-3AAC-4AE2-88F2-091D2C1A1F71}"/>
              </a:ext>
            </a:extLst>
          </p:cNvPr>
          <p:cNvSpPr txBox="1"/>
          <p:nvPr/>
        </p:nvSpPr>
        <p:spPr>
          <a:xfrm>
            <a:off x="7196224" y="3695630"/>
            <a:ext cx="9442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Barlow" panose="00000500000000000000" pitchFamily="50" charset="0"/>
              </a:rPr>
              <a:t>Sourcing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B967D2B-E0E0-4909-B01D-1485C7D617C2}"/>
              </a:ext>
            </a:extLst>
          </p:cNvPr>
          <p:cNvSpPr txBox="1"/>
          <p:nvPr/>
        </p:nvSpPr>
        <p:spPr>
          <a:xfrm>
            <a:off x="8881586" y="3671354"/>
            <a:ext cx="9467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Barlow" panose="00000500000000000000" pitchFamily="50" charset="0"/>
              </a:rPr>
              <a:t>MR </a:t>
            </a:r>
          </a:p>
          <a:p>
            <a:pPr algn="ctr"/>
            <a:r>
              <a:rPr lang="en-US" sz="1400" dirty="0">
                <a:latin typeface="Barlow" panose="00000500000000000000" pitchFamily="50" charset="0"/>
              </a:rPr>
              <a:t>EHS, QMS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FF1E5460-3A06-4F30-A53A-187D0EADE0A1}"/>
              </a:ext>
            </a:extLst>
          </p:cNvPr>
          <p:cNvSpPr txBox="1"/>
          <p:nvPr/>
        </p:nvSpPr>
        <p:spPr>
          <a:xfrm>
            <a:off x="6232972" y="6169150"/>
            <a:ext cx="12871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Barlow" panose="00000500000000000000" pitchFamily="50" charset="0"/>
              </a:rPr>
              <a:t>Quality &amp; Qualifications</a:t>
            </a:r>
            <a:endParaRPr lang="en-GB" sz="1200" dirty="0">
              <a:latin typeface="Barlow" panose="00000500000000000000" pitchFamily="50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65A547E-FC1D-433C-8397-7B74062A02DF}"/>
              </a:ext>
            </a:extLst>
          </p:cNvPr>
          <p:cNvSpPr txBox="1"/>
          <p:nvPr/>
        </p:nvSpPr>
        <p:spPr>
          <a:xfrm>
            <a:off x="7275608" y="6160652"/>
            <a:ext cx="12362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Barlow" panose="00000500000000000000" pitchFamily="50" charset="0"/>
              </a:rPr>
              <a:t>Procurement &amp; Planning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A37C91A-0BE2-4954-9C45-643702C9F25B}"/>
              </a:ext>
            </a:extLst>
          </p:cNvPr>
          <p:cNvSpPr txBox="1"/>
          <p:nvPr/>
        </p:nvSpPr>
        <p:spPr>
          <a:xfrm>
            <a:off x="8293060" y="6167572"/>
            <a:ext cx="13514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Barlow" panose="00000500000000000000" pitchFamily="50" charset="0"/>
              </a:rPr>
              <a:t>Manufacturing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09C9D985-8B3B-4921-83C8-53FBF999195A}"/>
              </a:ext>
            </a:extLst>
          </p:cNvPr>
          <p:cNvSpPr txBox="1"/>
          <p:nvPr/>
        </p:nvSpPr>
        <p:spPr>
          <a:xfrm>
            <a:off x="9458500" y="6190898"/>
            <a:ext cx="11837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Barlow" panose="00000500000000000000" pitchFamily="50" charset="0"/>
              </a:rPr>
              <a:t>Warehouse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76131D85-E7E2-4F37-8186-3D001153FB5C}"/>
              </a:ext>
            </a:extLst>
          </p:cNvPr>
          <p:cNvSpPr txBox="1"/>
          <p:nvPr/>
        </p:nvSpPr>
        <p:spPr>
          <a:xfrm>
            <a:off x="10520008" y="6167572"/>
            <a:ext cx="10928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Barlow" panose="00000500000000000000" pitchFamily="50" charset="0"/>
              </a:rPr>
              <a:t>Logistics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2B51AE8-5FE1-4CAE-A084-E17D0068538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4069" y="5564535"/>
            <a:ext cx="424695" cy="296344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7BECC54-E59F-4C4B-A400-F227ACA306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326" y="5494265"/>
            <a:ext cx="357369" cy="35736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45295D8-77CE-4F5A-B2FA-77F7EFBE6F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206" y="5480294"/>
            <a:ext cx="312302" cy="389519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763DAEA-650B-4B16-9B40-E13A0F3825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0236" y="5511794"/>
            <a:ext cx="327071" cy="393022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29DE4849-858D-4C67-AC8C-6B422021EBF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489" y="5515565"/>
            <a:ext cx="349429" cy="350987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2E2A557A-0C18-4BD5-879F-6C91370AEAF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03" y="2871139"/>
            <a:ext cx="559341" cy="58062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12828272-37A3-4E9E-B9CD-39C67E94DFE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131" y="2894810"/>
            <a:ext cx="534865" cy="538061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D2F5F1F4-072E-4F83-BD11-9406BF898AD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599" y="2892766"/>
            <a:ext cx="584684" cy="543573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89B698DE-D841-4311-8B88-F07F4548DEC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8500" y="2894117"/>
            <a:ext cx="459429" cy="583663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607B6DBB-FF17-40DF-A7D5-ED369D941DA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509" y="2895239"/>
            <a:ext cx="530600" cy="530600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526A08A8-AA45-460B-83BB-CBD981C3996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0345" y="2959421"/>
            <a:ext cx="518450" cy="413390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8639E41E-77F5-41DA-A321-5E56199106A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8390" y="2935968"/>
            <a:ext cx="409032" cy="503965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6B0051CD-09AE-4AFD-BDA2-52252615203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638" y="864598"/>
            <a:ext cx="587543" cy="447157"/>
          </a:xfrm>
          <a:prstGeom prst="rect">
            <a:avLst/>
          </a:prstGeom>
        </p:spPr>
      </p:pic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57252F4-FDC0-4E83-9338-2D193A4B97BD}"/>
              </a:ext>
            </a:extLst>
          </p:cNvPr>
          <p:cNvCxnSpPr>
            <a:cxnSpLocks/>
          </p:cNvCxnSpPr>
          <p:nvPr/>
        </p:nvCxnSpPr>
        <p:spPr>
          <a:xfrm>
            <a:off x="1125405" y="2277025"/>
            <a:ext cx="9903141" cy="0"/>
          </a:xfrm>
          <a:prstGeom prst="line">
            <a:avLst/>
          </a:prstGeom>
          <a:ln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AB33A12-8BC4-4832-A9CA-56CA538EB2FD}"/>
              </a:ext>
            </a:extLst>
          </p:cNvPr>
          <p:cNvCxnSpPr>
            <a:cxnSpLocks/>
          </p:cNvCxnSpPr>
          <p:nvPr/>
        </p:nvCxnSpPr>
        <p:spPr>
          <a:xfrm>
            <a:off x="11046696" y="4911750"/>
            <a:ext cx="0" cy="368169"/>
          </a:xfrm>
          <a:prstGeom prst="line">
            <a:avLst/>
          </a:prstGeom>
          <a:ln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2863274" y="90420"/>
            <a:ext cx="66772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b="1" dirty="0">
                <a:latin typeface="Barlow" panose="00000500000000000000" pitchFamily="50" charset="0"/>
              </a:rPr>
              <a:t>Organization Structure</a:t>
            </a:r>
            <a:endParaRPr lang="en-IN" sz="3200" dirty="0">
              <a:latin typeface="Barlow" panose="00000500000000000000" pitchFamily="50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8D1D5CD-93FC-48A0-BB29-B32E685ACD5A}"/>
              </a:ext>
            </a:extLst>
          </p:cNvPr>
          <p:cNvCxnSpPr>
            <a:cxnSpLocks/>
          </p:cNvCxnSpPr>
          <p:nvPr/>
        </p:nvCxnSpPr>
        <p:spPr>
          <a:xfrm>
            <a:off x="9385412" y="2287556"/>
            <a:ext cx="0" cy="368169"/>
          </a:xfrm>
          <a:prstGeom prst="line">
            <a:avLst/>
          </a:prstGeom>
          <a:ln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8D1D5CD-93FC-48A0-BB29-B32E685ACD5A}"/>
              </a:ext>
            </a:extLst>
          </p:cNvPr>
          <p:cNvCxnSpPr>
            <a:cxnSpLocks/>
          </p:cNvCxnSpPr>
          <p:nvPr/>
        </p:nvCxnSpPr>
        <p:spPr>
          <a:xfrm>
            <a:off x="8929487" y="4414977"/>
            <a:ext cx="0" cy="873440"/>
          </a:xfrm>
          <a:prstGeom prst="line">
            <a:avLst/>
          </a:prstGeom>
          <a:ln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E86E5C3-F01A-45DB-B6D1-E89667361CE3}"/>
              </a:ext>
            </a:extLst>
          </p:cNvPr>
          <p:cNvCxnSpPr>
            <a:cxnSpLocks/>
          </p:cNvCxnSpPr>
          <p:nvPr/>
        </p:nvCxnSpPr>
        <p:spPr>
          <a:xfrm>
            <a:off x="8929266" y="4414977"/>
            <a:ext cx="2094990" cy="0"/>
          </a:xfrm>
          <a:prstGeom prst="line">
            <a:avLst/>
          </a:prstGeom>
          <a:ln>
            <a:solidFill>
              <a:srgbClr val="0058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94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8B94748-6DCD-49F6-B8C3-B79B8FC9F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08488" y="0"/>
            <a:ext cx="81835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608159-4CF3-4E23-88FA-2CC0AF4774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085"/>
            <a:ext cx="12191999" cy="68580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7A4DB5F-CDB3-4763-9981-FE9CF3AB902D}"/>
              </a:ext>
            </a:extLst>
          </p:cNvPr>
          <p:cNvSpPr txBox="1"/>
          <p:nvPr/>
        </p:nvSpPr>
        <p:spPr>
          <a:xfrm>
            <a:off x="1394986" y="3339384"/>
            <a:ext cx="27251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Barlow" panose="00000500000000000000" pitchFamily="50" charset="0"/>
              </a:rPr>
              <a:t>A rich </a:t>
            </a:r>
            <a:r>
              <a:rPr lang="en-US" sz="1600" dirty="0" smtClean="0">
                <a:latin typeface="Barlow" panose="00000500000000000000" pitchFamily="50" charset="0"/>
              </a:rPr>
              <a:t>experience of 50+ years.</a:t>
            </a:r>
            <a:endParaRPr lang="en-US" sz="1600" dirty="0">
              <a:latin typeface="Barlow" panose="00000500000000000000" pitchFamily="50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B170AD-1EF0-4E4A-BE65-F91FE19E6DEA}"/>
              </a:ext>
            </a:extLst>
          </p:cNvPr>
          <p:cNvSpPr txBox="1"/>
          <p:nvPr/>
        </p:nvSpPr>
        <p:spPr>
          <a:xfrm>
            <a:off x="4892641" y="4348374"/>
            <a:ext cx="3924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Barlow" panose="00000500000000000000" pitchFamily="50" charset="0"/>
              </a:rPr>
              <a:t>Digitization of processes to </a:t>
            </a:r>
            <a:r>
              <a:rPr lang="en-US" sz="1600" dirty="0" smtClean="0">
                <a:latin typeface="Barlow" panose="00000500000000000000" pitchFamily="50" charset="0"/>
              </a:rPr>
              <a:t>measure business performance.</a:t>
            </a:r>
            <a:endParaRPr lang="en-US" sz="1600" dirty="0">
              <a:latin typeface="Barlow" panose="00000500000000000000" pitchFamily="50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F3D9B84-F8E4-45FB-BC7B-01422354D3FA}"/>
              </a:ext>
            </a:extLst>
          </p:cNvPr>
          <p:cNvSpPr txBox="1"/>
          <p:nvPr/>
        </p:nvSpPr>
        <p:spPr>
          <a:xfrm>
            <a:off x="1394986" y="4370032"/>
            <a:ext cx="27818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Barlow" panose="00000500000000000000" pitchFamily="50" charset="0"/>
              </a:rPr>
              <a:t>Strong Mechanical Engineering team for Design </a:t>
            </a:r>
            <a:r>
              <a:rPr lang="en-US" sz="1600">
                <a:latin typeface="Barlow" panose="00000500000000000000" pitchFamily="50" charset="0"/>
              </a:rPr>
              <a:t>&amp; </a:t>
            </a:r>
            <a:r>
              <a:rPr lang="en-US" sz="1600" smtClean="0">
                <a:latin typeface="Barlow" panose="00000500000000000000" pitchFamily="50" charset="0"/>
              </a:rPr>
              <a:t>Engineering</a:t>
            </a:r>
            <a:r>
              <a:rPr lang="en-US" sz="1600" dirty="0" smtClean="0">
                <a:latin typeface="Barlow" panose="00000500000000000000" pitchFamily="50" charset="0"/>
              </a:rPr>
              <a:t>.</a:t>
            </a:r>
            <a:endParaRPr lang="en-US" sz="1600" dirty="0">
              <a:latin typeface="Barlow" panose="00000500000000000000" pitchFamily="50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CFEBC0-5D50-4233-9626-F407359BB6EE}"/>
              </a:ext>
            </a:extLst>
          </p:cNvPr>
          <p:cNvSpPr txBox="1"/>
          <p:nvPr/>
        </p:nvSpPr>
        <p:spPr>
          <a:xfrm>
            <a:off x="4936300" y="3277564"/>
            <a:ext cx="45473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latin typeface="Barlow" panose="00000500000000000000" pitchFamily="50" charset="0"/>
              </a:rPr>
              <a:t>Robust quality systems.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74705" y="3377602"/>
            <a:ext cx="741121" cy="467321"/>
            <a:chOff x="844524" y="3672966"/>
            <a:chExt cx="741121" cy="467321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7A138A36-D3F7-40C1-AC6E-5D41274398D1}"/>
                </a:ext>
              </a:extLst>
            </p:cNvPr>
            <p:cNvSpPr/>
            <p:nvPr/>
          </p:nvSpPr>
          <p:spPr>
            <a:xfrm>
              <a:off x="844524" y="3672966"/>
              <a:ext cx="741121" cy="467321"/>
            </a:xfrm>
            <a:prstGeom prst="parallelogram">
              <a:avLst>
                <a:gd name="adj" fmla="val 40748"/>
              </a:avLst>
            </a:prstGeom>
            <a:solidFill>
              <a:srgbClr val="00589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B0EE7C-7841-40F1-9EDC-A0C3C6E7A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107434" y="3761590"/>
              <a:ext cx="215299" cy="290072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172360" y="4392738"/>
            <a:ext cx="741121" cy="461341"/>
            <a:chOff x="4342179" y="4810754"/>
            <a:chExt cx="741121" cy="461341"/>
          </a:xfrm>
        </p:grpSpPr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id="{6FB1BCB6-23D7-4DAA-A7D6-157BE3901E84}"/>
                </a:ext>
              </a:extLst>
            </p:cNvPr>
            <p:cNvSpPr/>
            <p:nvPr/>
          </p:nvSpPr>
          <p:spPr>
            <a:xfrm>
              <a:off x="4342179" y="4810754"/>
              <a:ext cx="741121" cy="461341"/>
            </a:xfrm>
            <a:prstGeom prst="parallelogram">
              <a:avLst>
                <a:gd name="adj" fmla="val 40748"/>
              </a:avLst>
            </a:prstGeom>
            <a:solidFill>
              <a:srgbClr val="00589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894CBBA-822B-49F9-9BB1-ED84F4136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606466" y="4903649"/>
              <a:ext cx="212546" cy="290072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674705" y="4397613"/>
            <a:ext cx="741121" cy="461341"/>
            <a:chOff x="844524" y="4810544"/>
            <a:chExt cx="741121" cy="461341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4D7A35AC-F504-4313-9B8B-E79F3F798B19}"/>
                </a:ext>
              </a:extLst>
            </p:cNvPr>
            <p:cNvSpPr/>
            <p:nvPr/>
          </p:nvSpPr>
          <p:spPr>
            <a:xfrm>
              <a:off x="844524" y="4810544"/>
              <a:ext cx="741121" cy="461341"/>
            </a:xfrm>
            <a:prstGeom prst="parallelogram">
              <a:avLst>
                <a:gd name="adj" fmla="val 40748"/>
              </a:avLst>
            </a:prstGeom>
            <a:solidFill>
              <a:srgbClr val="00589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0F0C4BD-4205-4E0F-B314-EA6B12517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108811" y="4905887"/>
              <a:ext cx="212546" cy="290072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176806" y="3346391"/>
            <a:ext cx="741121" cy="467321"/>
            <a:chOff x="4346625" y="3516210"/>
            <a:chExt cx="741121" cy="467321"/>
          </a:xfrm>
        </p:grpSpPr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B3D8A765-379F-42B3-94C3-09E4F10664B5}"/>
                </a:ext>
              </a:extLst>
            </p:cNvPr>
            <p:cNvSpPr/>
            <p:nvPr/>
          </p:nvSpPr>
          <p:spPr>
            <a:xfrm>
              <a:off x="4346625" y="3516210"/>
              <a:ext cx="741121" cy="467321"/>
            </a:xfrm>
            <a:prstGeom prst="parallelogram">
              <a:avLst>
                <a:gd name="adj" fmla="val 40748"/>
              </a:avLst>
            </a:prstGeom>
            <a:solidFill>
              <a:srgbClr val="00589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0BAA212-BF8F-400F-B514-DBA0CD570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615287" y="3604837"/>
              <a:ext cx="215299" cy="290072"/>
            </a:xfrm>
            <a:prstGeom prst="rect">
              <a:avLst/>
            </a:prstGeom>
          </p:spPr>
        </p:pic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id="{7387DE29-DD06-4255-903A-E811D1D33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46" y="86972"/>
            <a:ext cx="1345980" cy="29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8149" cy="23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7A08454-B441-4AE4-AC53-7DA9086FD6FF}"/>
              </a:ext>
            </a:extLst>
          </p:cNvPr>
          <p:cNvSpPr txBox="1"/>
          <p:nvPr/>
        </p:nvSpPr>
        <p:spPr>
          <a:xfrm>
            <a:off x="1310826" y="809379"/>
            <a:ext cx="506274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Barlow" panose="00000500000000000000" pitchFamily="50" charset="0"/>
              </a:rPr>
              <a:t>We’re uniquely </a:t>
            </a:r>
            <a:br>
              <a:rPr lang="en-US" sz="3200" dirty="0">
                <a:latin typeface="Barlow" panose="00000500000000000000" pitchFamily="50" charset="0"/>
              </a:rPr>
            </a:br>
            <a:r>
              <a:rPr lang="en-US" sz="3200" b="1" dirty="0">
                <a:latin typeface="Barlow" panose="00000500000000000000" pitchFamily="50" charset="0"/>
              </a:rPr>
              <a:t>positioned in the industry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584E01-34F9-498E-8D9A-913DC7D994F8}"/>
              </a:ext>
            </a:extLst>
          </p:cNvPr>
          <p:cNvSpPr txBox="1"/>
          <p:nvPr/>
        </p:nvSpPr>
        <p:spPr>
          <a:xfrm>
            <a:off x="1421112" y="2219107"/>
            <a:ext cx="26809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latin typeface="Barlow" panose="00000500000000000000" pitchFamily="50" charset="0"/>
              </a:rPr>
              <a:t>Integrated facility for </a:t>
            </a:r>
            <a:r>
              <a:rPr lang="en-IN" sz="1600" dirty="0" smtClean="0">
                <a:latin typeface="Barlow" panose="00000500000000000000" pitchFamily="50" charset="0"/>
              </a:rPr>
              <a:t>product manufacturing </a:t>
            </a:r>
            <a:r>
              <a:rPr lang="en-IN" sz="1600" dirty="0">
                <a:latin typeface="Barlow" panose="00000500000000000000" pitchFamily="50" charset="0"/>
              </a:rPr>
              <a:t>in </a:t>
            </a:r>
            <a:r>
              <a:rPr lang="en-IN" sz="1600" dirty="0" smtClean="0">
                <a:latin typeface="Barlow" panose="00000500000000000000" pitchFamily="50" charset="0"/>
              </a:rPr>
              <a:t>all </a:t>
            </a:r>
            <a:r>
              <a:rPr lang="en-IN" sz="1600" dirty="0">
                <a:latin typeface="Barlow" panose="00000500000000000000" pitchFamily="50" charset="0"/>
              </a:rPr>
              <a:t>core lines of </a:t>
            </a:r>
            <a:r>
              <a:rPr lang="en-IN" sz="1600" dirty="0" smtClean="0">
                <a:latin typeface="Barlow" panose="00000500000000000000" pitchFamily="50" charset="0"/>
              </a:rPr>
              <a:t>business.</a:t>
            </a:r>
            <a:endParaRPr lang="en-IN" sz="1600" dirty="0">
              <a:latin typeface="Barlow" panose="00000500000000000000" pitchFamily="50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00AE5ED-E349-48D9-A30C-E68FDBEA60DB}"/>
              </a:ext>
            </a:extLst>
          </p:cNvPr>
          <p:cNvSpPr txBox="1"/>
          <p:nvPr/>
        </p:nvSpPr>
        <p:spPr>
          <a:xfrm>
            <a:off x="4962426" y="2208594"/>
            <a:ext cx="31104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Barlow" panose="00000500000000000000" pitchFamily="50" charset="0"/>
              </a:rPr>
              <a:t>Large </a:t>
            </a:r>
            <a:r>
              <a:rPr lang="en-US" sz="1600" dirty="0" smtClean="0">
                <a:latin typeface="Barlow" panose="00000500000000000000" pitchFamily="50" charset="0"/>
              </a:rPr>
              <a:t>Manufacturing Capacity. In-House Manufacturing Facility for Press Tools.</a:t>
            </a:r>
            <a:endParaRPr lang="en-US" sz="1600" dirty="0">
              <a:latin typeface="Barlow" panose="00000500000000000000" pitchFamily="50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00831" y="2247792"/>
            <a:ext cx="741121" cy="467321"/>
            <a:chOff x="844524" y="2365359"/>
            <a:chExt cx="741121" cy="467321"/>
          </a:xfrm>
        </p:grpSpPr>
        <p:sp>
          <p:nvSpPr>
            <p:cNvPr id="3" name="Parallelogram 2">
              <a:extLst>
                <a:ext uri="{FF2B5EF4-FFF2-40B4-BE49-F238E27FC236}">
                  <a16:creationId xmlns:a16="http://schemas.microsoft.com/office/drawing/2014/main" id="{238648DE-9594-4F36-BA5C-11FB4A8108B2}"/>
                </a:ext>
              </a:extLst>
            </p:cNvPr>
            <p:cNvSpPr/>
            <p:nvPr/>
          </p:nvSpPr>
          <p:spPr>
            <a:xfrm>
              <a:off x="844524" y="2365359"/>
              <a:ext cx="741121" cy="467321"/>
            </a:xfrm>
            <a:prstGeom prst="parallelogram">
              <a:avLst>
                <a:gd name="adj" fmla="val 40748"/>
              </a:avLst>
            </a:prstGeom>
            <a:solidFill>
              <a:srgbClr val="00589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1597EDB-9247-41C9-A27B-91F4FFB3A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107434" y="2465274"/>
              <a:ext cx="215299" cy="290072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202932" y="2247792"/>
            <a:ext cx="741121" cy="467321"/>
            <a:chOff x="4346625" y="2365359"/>
            <a:chExt cx="741121" cy="467321"/>
          </a:xfrm>
        </p:grpSpPr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844A4E2B-1228-4953-975B-D8A30096B7DC}"/>
                </a:ext>
              </a:extLst>
            </p:cNvPr>
            <p:cNvSpPr/>
            <p:nvPr/>
          </p:nvSpPr>
          <p:spPr>
            <a:xfrm>
              <a:off x="4346625" y="2365359"/>
              <a:ext cx="741121" cy="467321"/>
            </a:xfrm>
            <a:prstGeom prst="parallelogram">
              <a:avLst>
                <a:gd name="adj" fmla="val 40748"/>
              </a:avLst>
            </a:prstGeom>
            <a:solidFill>
              <a:srgbClr val="00589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EFC622A-C522-44EA-AC8F-881D0B7E7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615287" y="2465277"/>
              <a:ext cx="215299" cy="290072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1CFEBC0-5D50-4233-9626-F407359BB6EE}"/>
              </a:ext>
            </a:extLst>
          </p:cNvPr>
          <p:cNvSpPr txBox="1"/>
          <p:nvPr/>
        </p:nvSpPr>
        <p:spPr>
          <a:xfrm>
            <a:off x="1431093" y="5546152"/>
            <a:ext cx="45473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Barlow" panose="00000500000000000000" pitchFamily="50" charset="0"/>
              </a:rPr>
              <a:t>Ability to offer VMI Solutions </a:t>
            </a:r>
            <a:r>
              <a:rPr lang="en-US" sz="1600" dirty="0" smtClean="0">
                <a:latin typeface="Barlow" panose="00000500000000000000" pitchFamily="50" charset="0"/>
              </a:rPr>
              <a:t>globally; </a:t>
            </a:r>
            <a:r>
              <a:rPr lang="en-IN" sz="1600" dirty="0">
                <a:latin typeface="Barlow" panose="00000500000000000000" pitchFamily="50" charset="0"/>
              </a:rPr>
              <a:t>Warehouses in </a:t>
            </a:r>
            <a:r>
              <a:rPr lang="en-IN" sz="1600" dirty="0" smtClean="0">
                <a:latin typeface="Barlow" panose="00000500000000000000" pitchFamily="50" charset="0"/>
              </a:rPr>
              <a:t>USA (</a:t>
            </a:r>
            <a:r>
              <a:rPr lang="en-US" sz="1600" dirty="0">
                <a:latin typeface="Yu Gothic UI" pitchFamily="34" charset="-128"/>
                <a:ea typeface="Yu Gothic UI" pitchFamily="34" charset="-128"/>
                <a:cs typeface="Segoe UI Semibold" pitchFamily="34" charset="0"/>
              </a:rPr>
              <a:t>Tulsa, Oklahoma; Brownsville, </a:t>
            </a:r>
            <a:r>
              <a:rPr lang="en-US" sz="1600" dirty="0" smtClean="0">
                <a:latin typeface="Yu Gothic UI" pitchFamily="34" charset="-128"/>
                <a:ea typeface="Yu Gothic UI" pitchFamily="34" charset="-128"/>
                <a:cs typeface="Segoe UI Semibold" pitchFamily="34" charset="0"/>
              </a:rPr>
              <a:t>Texas) </a:t>
            </a:r>
            <a:r>
              <a:rPr lang="en-IN" sz="1600" dirty="0" smtClean="0">
                <a:latin typeface="Barlow" panose="00000500000000000000" pitchFamily="50" charset="0"/>
              </a:rPr>
              <a:t>&amp; Europe (</a:t>
            </a:r>
            <a:r>
              <a:rPr lang="en-US" sz="1600" dirty="0">
                <a:latin typeface="Yu Gothic UI" pitchFamily="34" charset="-128"/>
                <a:ea typeface="Yu Gothic UI" pitchFamily="34" charset="-128"/>
                <a:cs typeface="Segoe UI Semibold" pitchFamily="34" charset="0"/>
              </a:rPr>
              <a:t>Grenoble, </a:t>
            </a:r>
            <a:r>
              <a:rPr lang="en-US" sz="1600" dirty="0" smtClean="0">
                <a:latin typeface="Yu Gothic UI" pitchFamily="34" charset="-128"/>
                <a:ea typeface="Yu Gothic UI" pitchFamily="34" charset="-128"/>
                <a:cs typeface="Segoe UI Semibold" pitchFamily="34" charset="0"/>
              </a:rPr>
              <a:t>France).</a:t>
            </a:r>
            <a:endParaRPr lang="en-US" sz="1600" dirty="0">
              <a:latin typeface="Yu Gothic UI" pitchFamily="34" charset="-128"/>
              <a:ea typeface="Yu Gothic UI" pitchFamily="34" charset="-128"/>
              <a:cs typeface="Segoe UI Semibold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71599" y="5614979"/>
            <a:ext cx="741121" cy="467321"/>
            <a:chOff x="4346625" y="3516210"/>
            <a:chExt cx="741121" cy="467321"/>
          </a:xfrm>
        </p:grpSpPr>
        <p:sp>
          <p:nvSpPr>
            <p:cNvPr id="37" name="Parallelogram 36">
              <a:extLst>
                <a:ext uri="{FF2B5EF4-FFF2-40B4-BE49-F238E27FC236}">
                  <a16:creationId xmlns:a16="http://schemas.microsoft.com/office/drawing/2014/main" id="{B3D8A765-379F-42B3-94C3-09E4F10664B5}"/>
                </a:ext>
              </a:extLst>
            </p:cNvPr>
            <p:cNvSpPr/>
            <p:nvPr/>
          </p:nvSpPr>
          <p:spPr>
            <a:xfrm>
              <a:off x="4346625" y="3516210"/>
              <a:ext cx="741121" cy="467321"/>
            </a:xfrm>
            <a:prstGeom prst="parallelogram">
              <a:avLst>
                <a:gd name="adj" fmla="val 40748"/>
              </a:avLst>
            </a:prstGeom>
            <a:solidFill>
              <a:srgbClr val="00589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b="1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80BAA212-BF8F-400F-B514-DBA0CD570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615287" y="3604837"/>
              <a:ext cx="215299" cy="290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858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8149" cy="239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B2727A8-AA71-4F73-97A5-416813823DC6}"/>
              </a:ext>
            </a:extLst>
          </p:cNvPr>
          <p:cNvCxnSpPr>
            <a:cxnSpLocks/>
          </p:cNvCxnSpPr>
          <p:nvPr/>
        </p:nvCxnSpPr>
        <p:spPr>
          <a:xfrm>
            <a:off x="3478027" y="959044"/>
            <a:ext cx="42308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38F3DDD-8D3F-443A-9F78-638A0DFF18E9}"/>
              </a:ext>
            </a:extLst>
          </p:cNvPr>
          <p:cNvSpPr txBox="1"/>
          <p:nvPr/>
        </p:nvSpPr>
        <p:spPr>
          <a:xfrm>
            <a:off x="2661918" y="184937"/>
            <a:ext cx="73009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Barlow" panose="00000500000000000000" pitchFamily="50" charset="0"/>
              </a:rPr>
              <a:t>Our Manufacturing Footprint </a:t>
            </a:r>
            <a:endParaRPr lang="en-US" sz="3200" b="1" dirty="0">
              <a:latin typeface="Barlow" panose="00000500000000000000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6EB38D-C7EC-42DB-B359-6CC7991A0196}"/>
              </a:ext>
            </a:extLst>
          </p:cNvPr>
          <p:cNvSpPr txBox="1"/>
          <p:nvPr/>
        </p:nvSpPr>
        <p:spPr>
          <a:xfrm>
            <a:off x="3722254" y="2946398"/>
            <a:ext cx="2440403" cy="801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u="sng" dirty="0" smtClean="0">
                <a:solidFill>
                  <a:srgbClr val="005890"/>
                </a:solidFill>
                <a:latin typeface="Barlow" panose="00000500000000000000" pitchFamily="50" charset="0"/>
              </a:rPr>
              <a:t>UNIT 2 (EOU)                                   </a:t>
            </a:r>
            <a:r>
              <a:rPr lang="en-US" sz="1600" b="1" u="sng" dirty="0" err="1" smtClean="0">
                <a:solidFill>
                  <a:srgbClr val="005890"/>
                </a:solidFill>
                <a:latin typeface="Barlow" panose="00000500000000000000" pitchFamily="50" charset="0"/>
                <a:ea typeface="ＭＳ Ｐゴシック" charset="-128"/>
              </a:rPr>
              <a:t>Huskur</a:t>
            </a:r>
            <a:r>
              <a:rPr lang="en-US" sz="1600" b="1" u="sng" dirty="0" smtClean="0">
                <a:solidFill>
                  <a:srgbClr val="005890"/>
                </a:solidFill>
                <a:latin typeface="Barlow" panose="00000500000000000000" pitchFamily="50" charset="0"/>
                <a:ea typeface="ＭＳ Ｐゴシック" charset="-128"/>
              </a:rPr>
              <a:t> Road - 2005</a:t>
            </a:r>
          </a:p>
          <a:p>
            <a:pPr algn="ctr">
              <a:defRPr/>
            </a:pPr>
            <a:r>
              <a:rPr lang="en-US" sz="1400" dirty="0" smtClean="0">
                <a:solidFill>
                  <a:srgbClr val="005890"/>
                </a:solidFill>
                <a:latin typeface="Barlow" panose="00000500000000000000" pitchFamily="50" charset="0"/>
                <a:ea typeface="ＭＳ Ｐゴシック" charset="-128"/>
              </a:rPr>
              <a:t>9,500 </a:t>
            </a:r>
            <a:r>
              <a:rPr lang="en-US" sz="1400" dirty="0" err="1" smtClean="0">
                <a:solidFill>
                  <a:srgbClr val="005890"/>
                </a:solidFill>
                <a:latin typeface="Barlow" panose="00000500000000000000" pitchFamily="50" charset="0"/>
                <a:ea typeface="ＭＳ Ｐゴシック" charset="-128"/>
              </a:rPr>
              <a:t>sqm</a:t>
            </a:r>
            <a:r>
              <a:rPr lang="en-US" sz="1400" dirty="0" smtClean="0">
                <a:solidFill>
                  <a:srgbClr val="005890"/>
                </a:solidFill>
                <a:latin typeface="Barlow" panose="00000500000000000000" pitchFamily="50" charset="0"/>
                <a:ea typeface="ＭＳ Ｐゴシック" charset="-128"/>
              </a:rPr>
              <a:t> Employees-400</a:t>
            </a:r>
            <a:endParaRPr lang="en-US" sz="1400" dirty="0">
              <a:solidFill>
                <a:srgbClr val="005890"/>
              </a:solidFill>
              <a:latin typeface="Barlow" panose="00000500000000000000" pitchFamily="50" charset="0"/>
              <a:ea typeface="ＭＳ Ｐゴシック" charset="-12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29283D-E20F-4D54-A45C-637B4F9365FA}"/>
              </a:ext>
            </a:extLst>
          </p:cNvPr>
          <p:cNvSpPr txBox="1"/>
          <p:nvPr/>
        </p:nvSpPr>
        <p:spPr>
          <a:xfrm>
            <a:off x="9427375" y="2974473"/>
            <a:ext cx="2315631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en-US" sz="1600" b="1" u="sng" dirty="0" smtClean="0">
                <a:solidFill>
                  <a:srgbClr val="005890"/>
                </a:solidFill>
                <a:latin typeface="Barlow" panose="00000500000000000000" pitchFamily="50" charset="0"/>
              </a:rPr>
              <a:t>UNIT 4</a:t>
            </a:r>
          </a:p>
          <a:p>
            <a:pPr marL="457200" indent="-457200" algn="ctr">
              <a:defRPr/>
            </a:pPr>
            <a:r>
              <a:rPr lang="en-US" sz="1600" b="1" u="sng" dirty="0" smtClean="0">
                <a:solidFill>
                  <a:srgbClr val="005890"/>
                </a:solidFill>
                <a:latin typeface="Barlow" panose="00000500000000000000" pitchFamily="50" charset="0"/>
              </a:rPr>
              <a:t>Harohalli - 2018</a:t>
            </a:r>
            <a:endParaRPr lang="en-US" sz="1600" b="1" u="sng" dirty="0">
              <a:solidFill>
                <a:srgbClr val="005890"/>
              </a:solidFill>
              <a:latin typeface="Barlow" panose="00000500000000000000" pitchFamily="50" charset="0"/>
            </a:endParaRPr>
          </a:p>
          <a:p>
            <a:pPr algn="ctr">
              <a:defRPr/>
            </a:pPr>
            <a:r>
              <a:rPr lang="en-US" sz="1400" dirty="0" smtClean="0">
                <a:solidFill>
                  <a:srgbClr val="005890"/>
                </a:solidFill>
                <a:latin typeface="Barlow" panose="00000500000000000000" pitchFamily="50" charset="0"/>
              </a:rPr>
              <a:t>6,000 </a:t>
            </a:r>
            <a:r>
              <a:rPr lang="en-US" sz="1400" dirty="0" err="1" smtClean="0">
                <a:solidFill>
                  <a:srgbClr val="005890"/>
                </a:solidFill>
                <a:latin typeface="Barlow" panose="00000500000000000000" pitchFamily="50" charset="0"/>
              </a:rPr>
              <a:t>sqm</a:t>
            </a:r>
            <a:r>
              <a:rPr lang="en-US" sz="1400" dirty="0" smtClean="0">
                <a:solidFill>
                  <a:srgbClr val="005890"/>
                </a:solidFill>
                <a:latin typeface="Barlow" panose="00000500000000000000" pitchFamily="50" charset="0"/>
              </a:rPr>
              <a:t> Employees-170</a:t>
            </a:r>
            <a:endParaRPr lang="en-US" sz="1400" dirty="0">
              <a:solidFill>
                <a:srgbClr val="005890"/>
              </a:solidFill>
              <a:latin typeface="Barlow" panose="00000500000000000000" pitchFamily="50" charset="0"/>
            </a:endParaRPr>
          </a:p>
        </p:txBody>
      </p:sp>
      <p:pic>
        <p:nvPicPr>
          <p:cNvPr id="35" name="Picture 3" descr="npo00003e">
            <a:extLst>
              <a:ext uri="{FF2B5EF4-FFF2-40B4-BE49-F238E27FC236}">
                <a16:creationId xmlns:a16="http://schemas.microsoft.com/office/drawing/2014/main" id="{D9435439-403E-492B-AF9A-A7636BA3E2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/>
        </p:blipFill>
        <p:spPr bwMode="auto">
          <a:xfrm>
            <a:off x="3662436" y="1148377"/>
            <a:ext cx="2481125" cy="1757514"/>
          </a:xfrm>
          <a:prstGeom prst="rect">
            <a:avLst/>
          </a:prstGeom>
          <a:ln>
            <a:solidFill>
              <a:srgbClr val="3675A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0218BDE-5E87-4F20-B710-654D6E995942}"/>
              </a:ext>
            </a:extLst>
          </p:cNvPr>
          <p:cNvSpPr txBox="1"/>
          <p:nvPr/>
        </p:nvSpPr>
        <p:spPr>
          <a:xfrm>
            <a:off x="6549058" y="3011053"/>
            <a:ext cx="243378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en-US" sz="1600" b="1" u="sng" dirty="0" smtClean="0">
                <a:solidFill>
                  <a:srgbClr val="005890"/>
                </a:solidFill>
                <a:latin typeface="Barlow" panose="00000500000000000000" pitchFamily="50" charset="0"/>
              </a:rPr>
              <a:t>UNIT 3 (EOU)</a:t>
            </a:r>
          </a:p>
          <a:p>
            <a:pPr marL="457200" indent="-457200" algn="ctr">
              <a:defRPr/>
            </a:pPr>
            <a:r>
              <a:rPr lang="en-US" sz="1600" b="1" u="sng" dirty="0" err="1" smtClean="0">
                <a:solidFill>
                  <a:srgbClr val="005890"/>
                </a:solidFill>
                <a:latin typeface="Barlow" panose="00000500000000000000" pitchFamily="50" charset="0"/>
              </a:rPr>
              <a:t>Jigani</a:t>
            </a:r>
            <a:r>
              <a:rPr lang="en-US" sz="1600" b="1" u="sng" dirty="0" smtClean="0">
                <a:solidFill>
                  <a:srgbClr val="005890"/>
                </a:solidFill>
                <a:latin typeface="Barlow" panose="00000500000000000000" pitchFamily="50" charset="0"/>
              </a:rPr>
              <a:t> - 2009</a:t>
            </a:r>
          </a:p>
          <a:p>
            <a:pPr algn="ctr">
              <a:defRPr/>
            </a:pPr>
            <a:r>
              <a:rPr lang="en-US" sz="1400" dirty="0" smtClean="0">
                <a:solidFill>
                  <a:srgbClr val="005890"/>
                </a:solidFill>
                <a:latin typeface="Barlow" panose="00000500000000000000" pitchFamily="50" charset="0"/>
              </a:rPr>
              <a:t>4,500 </a:t>
            </a:r>
            <a:r>
              <a:rPr lang="en-US" sz="1400" dirty="0" err="1" smtClean="0">
                <a:solidFill>
                  <a:srgbClr val="005890"/>
                </a:solidFill>
                <a:latin typeface="Barlow" panose="00000500000000000000" pitchFamily="50" charset="0"/>
              </a:rPr>
              <a:t>sqm</a:t>
            </a:r>
            <a:r>
              <a:rPr lang="en-US" sz="1400" dirty="0" smtClean="0">
                <a:solidFill>
                  <a:srgbClr val="005890"/>
                </a:solidFill>
                <a:latin typeface="Barlow" panose="00000500000000000000" pitchFamily="50" charset="0"/>
              </a:rPr>
              <a:t> Employees-270</a:t>
            </a:r>
            <a:endParaRPr lang="en-US" sz="1400" dirty="0">
              <a:solidFill>
                <a:srgbClr val="005890"/>
              </a:solidFill>
              <a:latin typeface="Barlow" panose="00000500000000000000" pitchFamily="50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31FD42D-0CAC-4F2E-81D9-4274F02AFA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961" y="1149545"/>
            <a:ext cx="2449566" cy="1788569"/>
          </a:xfrm>
          <a:prstGeom prst="rect">
            <a:avLst/>
          </a:prstGeom>
          <a:ln>
            <a:solidFill>
              <a:srgbClr val="3675A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F29283D-E20F-4D54-A45C-637B4F9365FA}"/>
              </a:ext>
            </a:extLst>
          </p:cNvPr>
          <p:cNvSpPr txBox="1"/>
          <p:nvPr/>
        </p:nvSpPr>
        <p:spPr>
          <a:xfrm>
            <a:off x="918167" y="2946401"/>
            <a:ext cx="238846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en-US" sz="1600" b="1" u="sng" dirty="0" smtClean="0">
                <a:solidFill>
                  <a:srgbClr val="005890"/>
                </a:solidFill>
                <a:latin typeface="Barlow" panose="00000500000000000000" pitchFamily="50" charset="0"/>
              </a:rPr>
              <a:t>UNIT 1 </a:t>
            </a:r>
          </a:p>
          <a:p>
            <a:pPr marL="457200" indent="-457200" algn="ctr">
              <a:defRPr/>
            </a:pPr>
            <a:r>
              <a:rPr lang="en-US" sz="1600" b="1" u="sng" dirty="0" err="1" smtClean="0">
                <a:solidFill>
                  <a:srgbClr val="005890"/>
                </a:solidFill>
                <a:latin typeface="Barlow" panose="00000500000000000000" pitchFamily="50" charset="0"/>
              </a:rPr>
              <a:t>Jalahalli</a:t>
            </a:r>
            <a:r>
              <a:rPr lang="en-US" sz="1600" b="1" u="sng" dirty="0">
                <a:solidFill>
                  <a:srgbClr val="005890"/>
                </a:solidFill>
                <a:latin typeface="Barlow" panose="00000500000000000000" pitchFamily="50" charset="0"/>
              </a:rPr>
              <a:t> </a:t>
            </a:r>
            <a:r>
              <a:rPr lang="en-US" sz="1600" b="1" u="sng" dirty="0" smtClean="0">
                <a:solidFill>
                  <a:srgbClr val="005890"/>
                </a:solidFill>
                <a:latin typeface="Barlow" panose="00000500000000000000" pitchFamily="50" charset="0"/>
              </a:rPr>
              <a:t>- 1965</a:t>
            </a:r>
          </a:p>
          <a:p>
            <a:pPr algn="ctr">
              <a:defRPr/>
            </a:pPr>
            <a:r>
              <a:rPr lang="en-US" sz="1400" dirty="0" smtClean="0">
                <a:solidFill>
                  <a:srgbClr val="005890"/>
                </a:solidFill>
                <a:latin typeface="Barlow" panose="00000500000000000000" pitchFamily="50" charset="0"/>
              </a:rPr>
              <a:t> 2,000 </a:t>
            </a:r>
            <a:r>
              <a:rPr lang="en-US" sz="1400" dirty="0" err="1" smtClean="0">
                <a:solidFill>
                  <a:srgbClr val="005890"/>
                </a:solidFill>
                <a:latin typeface="Barlow" panose="00000500000000000000" pitchFamily="50" charset="0"/>
              </a:rPr>
              <a:t>sqm</a:t>
            </a:r>
            <a:r>
              <a:rPr lang="en-US" sz="1400" dirty="0" smtClean="0">
                <a:solidFill>
                  <a:srgbClr val="005890"/>
                </a:solidFill>
                <a:latin typeface="Barlow" panose="00000500000000000000" pitchFamily="50" charset="0"/>
              </a:rPr>
              <a:t> Employees-100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29283D-E20F-4D54-A45C-637B4F9365FA}"/>
              </a:ext>
            </a:extLst>
          </p:cNvPr>
          <p:cNvSpPr txBox="1"/>
          <p:nvPr/>
        </p:nvSpPr>
        <p:spPr>
          <a:xfrm>
            <a:off x="939813" y="5754061"/>
            <a:ext cx="2350809" cy="804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en-US" sz="1600" b="1" u="sng" dirty="0" smtClean="0">
                <a:solidFill>
                  <a:srgbClr val="005890"/>
                </a:solidFill>
                <a:latin typeface="Barlow" panose="00000500000000000000" pitchFamily="50" charset="0"/>
              </a:rPr>
              <a:t>UNIT 5 </a:t>
            </a:r>
          </a:p>
          <a:p>
            <a:pPr marL="457200" indent="-457200" algn="ctr">
              <a:defRPr/>
            </a:pPr>
            <a:r>
              <a:rPr lang="en-US" sz="1600" b="1" u="sng" dirty="0">
                <a:solidFill>
                  <a:srgbClr val="005890"/>
                </a:solidFill>
                <a:latin typeface="Barlow" panose="00000500000000000000" pitchFamily="50" charset="0"/>
              </a:rPr>
              <a:t> Philippines </a:t>
            </a:r>
            <a:r>
              <a:rPr lang="en-US" sz="1600" b="1" u="sng" dirty="0" smtClean="0">
                <a:solidFill>
                  <a:srgbClr val="005890"/>
                </a:solidFill>
                <a:latin typeface="Barlow" panose="00000500000000000000" pitchFamily="50" charset="0"/>
              </a:rPr>
              <a:t>- 2012</a:t>
            </a:r>
          </a:p>
          <a:p>
            <a:pPr algn="ctr">
              <a:defRPr/>
            </a:pPr>
            <a:r>
              <a:rPr lang="en-US" sz="1400" dirty="0" smtClean="0">
                <a:solidFill>
                  <a:srgbClr val="005890"/>
                </a:solidFill>
                <a:latin typeface="Barlow" panose="00000500000000000000" pitchFamily="50" charset="0"/>
              </a:rPr>
              <a:t>4,500 </a:t>
            </a:r>
            <a:r>
              <a:rPr lang="en-US" sz="1400" dirty="0" err="1" smtClean="0">
                <a:solidFill>
                  <a:srgbClr val="005890"/>
                </a:solidFill>
                <a:latin typeface="Barlow" panose="00000500000000000000" pitchFamily="50" charset="0"/>
              </a:rPr>
              <a:t>sqm</a:t>
            </a:r>
            <a:r>
              <a:rPr lang="en-US" sz="1400" dirty="0" smtClean="0">
                <a:solidFill>
                  <a:srgbClr val="005890"/>
                </a:solidFill>
                <a:latin typeface="Barlow" panose="00000500000000000000" pitchFamily="50" charset="0"/>
              </a:rPr>
              <a:t> Employees-140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29283D-E20F-4D54-A45C-637B4F9365FA}"/>
              </a:ext>
            </a:extLst>
          </p:cNvPr>
          <p:cNvSpPr txBox="1"/>
          <p:nvPr/>
        </p:nvSpPr>
        <p:spPr>
          <a:xfrm>
            <a:off x="3745563" y="5735588"/>
            <a:ext cx="244989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defRPr/>
            </a:pPr>
            <a:r>
              <a:rPr lang="en-US" sz="1600" b="1" u="sng" dirty="0" smtClean="0">
                <a:solidFill>
                  <a:srgbClr val="005890"/>
                </a:solidFill>
                <a:latin typeface="Barlow" panose="00000500000000000000" pitchFamily="50" charset="0"/>
              </a:rPr>
              <a:t>UNIT </a:t>
            </a:r>
            <a:r>
              <a:rPr lang="en-US" sz="1600" b="1" u="sng" dirty="0">
                <a:solidFill>
                  <a:srgbClr val="005890"/>
                </a:solidFill>
                <a:latin typeface="Barlow" panose="00000500000000000000" pitchFamily="50" charset="0"/>
              </a:rPr>
              <a:t>6</a:t>
            </a:r>
            <a:r>
              <a:rPr lang="en-US" sz="1600" b="1" u="sng" dirty="0" smtClean="0">
                <a:solidFill>
                  <a:srgbClr val="005890"/>
                </a:solidFill>
                <a:latin typeface="Barlow" panose="00000500000000000000" pitchFamily="50" charset="0"/>
              </a:rPr>
              <a:t> </a:t>
            </a:r>
          </a:p>
          <a:p>
            <a:pPr marL="457200" indent="-457200" algn="ctr">
              <a:defRPr/>
            </a:pPr>
            <a:r>
              <a:rPr lang="en-US" sz="1600" b="1" u="sng" dirty="0" smtClean="0">
                <a:solidFill>
                  <a:srgbClr val="005890"/>
                </a:solidFill>
                <a:latin typeface="Barlow" panose="00000500000000000000" pitchFamily="50" charset="0"/>
              </a:rPr>
              <a:t>Chennai - 2023</a:t>
            </a:r>
          </a:p>
          <a:p>
            <a:pPr algn="ctr">
              <a:defRPr/>
            </a:pPr>
            <a:r>
              <a:rPr lang="en-US" sz="1400" dirty="0" smtClean="0">
                <a:solidFill>
                  <a:srgbClr val="005890"/>
                </a:solidFill>
                <a:latin typeface="Barlow" panose="00000500000000000000" pitchFamily="50" charset="0"/>
              </a:rPr>
              <a:t>3,500 </a:t>
            </a:r>
            <a:r>
              <a:rPr lang="en-US" sz="1400" dirty="0" err="1" smtClean="0">
                <a:solidFill>
                  <a:srgbClr val="005890"/>
                </a:solidFill>
                <a:latin typeface="Barlow" panose="00000500000000000000" pitchFamily="50" charset="0"/>
              </a:rPr>
              <a:t>sqm</a:t>
            </a:r>
            <a:r>
              <a:rPr lang="en-US" sz="1400" dirty="0" smtClean="0">
                <a:solidFill>
                  <a:srgbClr val="005890"/>
                </a:solidFill>
                <a:latin typeface="Barlow" panose="00000500000000000000" pitchFamily="50" charset="0"/>
              </a:rPr>
              <a:t> Employees-20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12107" y="1138226"/>
            <a:ext cx="2349807" cy="1762355"/>
          </a:xfrm>
          <a:prstGeom prst="rect">
            <a:avLst/>
          </a:prstGeom>
          <a:ln>
            <a:solidFill>
              <a:srgbClr val="3675A2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354" y="1148377"/>
            <a:ext cx="2427215" cy="1780501"/>
          </a:xfrm>
          <a:prstGeom prst="rect">
            <a:avLst/>
          </a:prstGeom>
          <a:ln>
            <a:solidFill>
              <a:srgbClr val="3675A2"/>
            </a:solidFill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106" y="3848124"/>
            <a:ext cx="2349808" cy="1804433"/>
          </a:xfrm>
          <a:prstGeom prst="rect">
            <a:avLst/>
          </a:prstGeom>
          <a:ln w="9525">
            <a:solidFill>
              <a:srgbClr val="3675A2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20" y="3848123"/>
            <a:ext cx="2434941" cy="1804433"/>
          </a:xfrm>
          <a:prstGeom prst="rect">
            <a:avLst/>
          </a:prstGeom>
          <a:ln>
            <a:solidFill>
              <a:srgbClr val="3675A2"/>
            </a:solidFill>
          </a:ln>
        </p:spPr>
      </p:pic>
    </p:spTree>
    <p:extLst>
      <p:ext uri="{BB962C8B-B14F-4D97-AF65-F5344CB8AC3E}">
        <p14:creationId xmlns:p14="http://schemas.microsoft.com/office/powerpoint/2010/main" val="359595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AA594B3-9AF3-4F4C-AEF0-D6D54B40E10E}"/>
              </a:ext>
            </a:extLst>
          </p:cNvPr>
          <p:cNvSpPr txBox="1"/>
          <p:nvPr/>
        </p:nvSpPr>
        <p:spPr>
          <a:xfrm>
            <a:off x="1754909" y="151173"/>
            <a:ext cx="98736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dirty="0" smtClean="0">
                <a:latin typeface="Barlow" panose="00000500000000000000" pitchFamily="50" charset="0"/>
              </a:rPr>
              <a:t>A whole host of Certifications</a:t>
            </a:r>
            <a:r>
              <a:rPr lang="en-IN" sz="2400" dirty="0">
                <a:latin typeface="Barlow" panose="00000500000000000000" pitchFamily="50" charset="0"/>
              </a:rPr>
              <a:t> </a:t>
            </a:r>
            <a:r>
              <a:rPr lang="en-IN" sz="2400" dirty="0" smtClean="0">
                <a:latin typeface="Barlow" panose="00000500000000000000" pitchFamily="50" charset="0"/>
              </a:rPr>
              <a:t>reflects </a:t>
            </a:r>
          </a:p>
          <a:p>
            <a:pPr algn="ctr"/>
            <a:r>
              <a:rPr lang="en-IN" sz="2400" b="1" dirty="0" smtClean="0">
                <a:latin typeface="Barlow" panose="00000500000000000000" pitchFamily="50" charset="0"/>
              </a:rPr>
              <a:t>our commitment to Precision, Quality and Sustainability in every facet of our working</a:t>
            </a:r>
            <a:endParaRPr lang="en-IN" sz="2400" dirty="0">
              <a:latin typeface="Barlow" panose="00000500000000000000" pitchFamily="50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157352" cy="240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1" descr="icon pn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8893" y="1303380"/>
            <a:ext cx="5495034" cy="51486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8676" y="1613356"/>
            <a:ext cx="462741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4F35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20B0604020202020204" charset="0"/>
                <a:cs typeface="Barlow" panose="020B0604020202020204" charset="0"/>
              </a:rPr>
              <a:t> </a:t>
            </a:r>
            <a:r>
              <a:rPr lang="en-GB" sz="2000" dirty="0">
                <a:solidFill>
                  <a:srgbClr val="4F35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20B0604020202020204" charset="0"/>
                <a:cs typeface="Barlow" panose="020B0604020202020204" charset="0"/>
              </a:rPr>
              <a:t>IATF 16949 : 2016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000" dirty="0">
              <a:solidFill>
                <a:srgbClr val="4F35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20B0604020202020204" charset="0"/>
              <a:cs typeface="Barlow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4F35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20B0604020202020204" charset="0"/>
                <a:cs typeface="Barlow" panose="020B0604020202020204" charset="0"/>
              </a:rPr>
              <a:t> AS 9100D : </a:t>
            </a:r>
            <a:r>
              <a:rPr lang="en-GB" sz="2000" dirty="0" smtClean="0">
                <a:solidFill>
                  <a:srgbClr val="4F35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20B0604020202020204" charset="0"/>
                <a:cs typeface="Barlow" panose="020B0604020202020204" charset="0"/>
              </a:rPr>
              <a:t>2016</a:t>
            </a:r>
          </a:p>
          <a:p>
            <a:endParaRPr lang="en-GB" sz="2000" dirty="0" smtClean="0">
              <a:solidFill>
                <a:srgbClr val="4F35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20B0604020202020204" charset="0"/>
              <a:cs typeface="Barlow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4F35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20B0604020202020204" charset="0"/>
                <a:cs typeface="Barlow" panose="020B0604020202020204" charset="0"/>
              </a:rPr>
              <a:t> ISO 9001 : 2015</a:t>
            </a:r>
          </a:p>
          <a:p>
            <a:endParaRPr lang="en-GB" sz="2000" dirty="0" smtClean="0">
              <a:solidFill>
                <a:srgbClr val="4F35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20B0604020202020204" charset="0"/>
              <a:cs typeface="Barlow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4F35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20B0604020202020204" charset="0"/>
                <a:cs typeface="Barlow" panose="020B0604020202020204" charset="0"/>
              </a:rPr>
              <a:t> EN </a:t>
            </a:r>
            <a:r>
              <a:rPr lang="en-GB" sz="2000" dirty="0">
                <a:solidFill>
                  <a:srgbClr val="4F35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20B0604020202020204" charset="0"/>
                <a:cs typeface="Barlow" panose="020B0604020202020204" charset="0"/>
              </a:rPr>
              <a:t>15085 – 2, CL-1</a:t>
            </a:r>
            <a:endParaRPr lang="en-GB" sz="2400" dirty="0">
              <a:solidFill>
                <a:srgbClr val="4F35D3"/>
              </a:solidFill>
              <a:latin typeface="Barlow" panose="020B0604020202020204" charset="0"/>
              <a:cs typeface="Barlow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000" dirty="0" smtClean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20B0604020202020204" charset="0"/>
              <a:cs typeface="Barlow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20B0604020202020204" charset="0"/>
                <a:cs typeface="Barlow" panose="020B0604020202020204" charset="0"/>
              </a:rPr>
              <a:t> ISO 14001 : 2015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000" dirty="0" smtClean="0">
              <a:solidFill>
                <a:srgbClr val="33CC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20B0604020202020204" charset="0"/>
              <a:cs typeface="Barlow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33CC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20B0604020202020204" charset="0"/>
                <a:cs typeface="Barlow" panose="020B0604020202020204" charset="0"/>
              </a:rPr>
              <a:t> ISO 45001 : 2018</a:t>
            </a:r>
          </a:p>
          <a:p>
            <a:endParaRPr lang="en-GB" sz="2000" dirty="0" smtClean="0">
              <a:solidFill>
                <a:srgbClr val="C529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20B0604020202020204" charset="0"/>
              <a:cs typeface="Barlow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C529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20B0604020202020204" charset="0"/>
                <a:cs typeface="Barlow" panose="020B0604020202020204" charset="0"/>
              </a:rPr>
              <a:t> ISO </a:t>
            </a:r>
            <a:r>
              <a:rPr lang="en-GB" sz="2000" dirty="0">
                <a:solidFill>
                  <a:srgbClr val="C529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20B0604020202020204" charset="0"/>
                <a:cs typeface="Barlow" panose="020B0604020202020204" charset="0"/>
              </a:rPr>
              <a:t>27001 : 2013 </a:t>
            </a:r>
            <a:endParaRPr lang="en-GB" sz="2000" dirty="0" smtClean="0">
              <a:solidFill>
                <a:srgbClr val="C529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20B0604020202020204" charset="0"/>
              <a:cs typeface="Barlow" panose="020B0604020202020204" charset="0"/>
            </a:endParaRPr>
          </a:p>
          <a:p>
            <a:endParaRPr lang="en-GB" sz="2000" dirty="0" smtClean="0">
              <a:solidFill>
                <a:srgbClr val="C529C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rlow" panose="020B0604020202020204" charset="0"/>
              <a:cs typeface="Barlow" panose="020B060402020202020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C529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low" panose="020B0604020202020204" charset="0"/>
                <a:cs typeface="Barlow" panose="020B0604020202020204" charset="0"/>
              </a:rPr>
              <a:t> C-TPAT </a:t>
            </a:r>
            <a:endParaRPr lang="en-IN" sz="2400" dirty="0">
              <a:solidFill>
                <a:srgbClr val="C529C9"/>
              </a:solidFill>
              <a:latin typeface="Barlow" panose="020B0604020202020204" charset="0"/>
              <a:cs typeface="Barlow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95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27508</TotalTime>
  <Words>1899</Words>
  <Application>Microsoft Office PowerPoint</Application>
  <PresentationFormat>Widescreen</PresentationFormat>
  <Paragraphs>509</Paragraphs>
  <Slides>41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Barlow</vt:lpstr>
      <vt:lpstr>Wingdings</vt:lpstr>
      <vt:lpstr>Calibri</vt:lpstr>
      <vt:lpstr>Calibri Light</vt:lpstr>
      <vt:lpstr>Times New Roman</vt:lpstr>
      <vt:lpstr>Segoe UI Semibold</vt:lpstr>
      <vt:lpstr>Yu Gothic UI</vt:lpstr>
      <vt:lpstr>Arial</vt:lpstr>
      <vt:lpstr>ＭＳ Ｐゴシック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Mohit</dc:creator>
  <cp:lastModifiedBy>VEENA MOHARE</cp:lastModifiedBy>
  <cp:revision>1206</cp:revision>
  <dcterms:created xsi:type="dcterms:W3CDTF">2020-09-30T11:02:58Z</dcterms:created>
  <dcterms:modified xsi:type="dcterms:W3CDTF">2023-01-23T11:03:29Z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2200226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S9.0.3</vt:lpwstr>
  </property>
</Properties>
</file>